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5143500" type="screen16x9"/>
  <p:notesSz cx="6858000" cy="9144000"/>
  <p:embeddedFontLst>
    <p:embeddedFont>
      <p:font typeface="Open Sans" panose="020B0604020202020204" charset="0"/>
      <p:regular r:id="rId32"/>
      <p:bold r:id="rId33"/>
      <p:italic r:id="rId34"/>
      <p:boldItalic r:id="rId35"/>
    </p:embeddedFont>
    <p:embeddedFont>
      <p:font typeface="PT Sans Narrow" panose="020B0604020202020204" charset="0"/>
      <p:regular r:id="rId36"/>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41116" autoAdjust="0"/>
  </p:normalViewPr>
  <p:slideViewPr>
    <p:cSldViewPr snapToGrid="0">
      <p:cViewPr varScale="1">
        <p:scale>
          <a:sx n="46" d="100"/>
          <a:sy n="46" d="100"/>
        </p:scale>
        <p:origin x="2506" y="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Explain Assertion-Evidence</a:t>
            </a:r>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502ed4378d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502ed4378d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FIGURE “C”: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This figure looks at the whole colony, </a:t>
            </a:r>
            <a:endParaRPr/>
          </a:p>
          <a:p>
            <a:pPr marL="457200" lvl="0" indent="-298450" algn="l" rtl="0">
              <a:spcBef>
                <a:spcPts val="0"/>
              </a:spcBef>
              <a:spcAft>
                <a:spcPts val="0"/>
              </a:spcAft>
              <a:buSzPts val="1100"/>
              <a:buChar char="-"/>
            </a:pPr>
            <a:r>
              <a:rPr lang="en"/>
              <a:t>The distance is the key part of this figure. </a:t>
            </a:r>
            <a:endParaRPr/>
          </a:p>
          <a:p>
            <a:pPr marL="457200" lvl="0" indent="-298450" algn="l" rtl="0">
              <a:spcBef>
                <a:spcPts val="0"/>
              </a:spcBef>
              <a:spcAft>
                <a:spcPts val="0"/>
              </a:spcAft>
              <a:buSzPts val="1100"/>
              <a:buChar char="-"/>
            </a:pPr>
            <a:r>
              <a:rPr lang="en"/>
              <a:t>Note the slightly green hue at the bottom of the second-most distant plasmid </a:t>
            </a:r>
            <a:endParaRPr/>
          </a:p>
          <a:p>
            <a:pPr marL="457200" lvl="0" indent="-298450" algn="l" rtl="0">
              <a:spcBef>
                <a:spcPts val="0"/>
              </a:spcBef>
              <a:spcAft>
                <a:spcPts val="0"/>
              </a:spcAft>
              <a:buSzPts val="1100"/>
              <a:buChar char="-"/>
            </a:pPr>
            <a:r>
              <a:rPr lang="en"/>
              <a:t>Adding 4-HPA is used as a control. </a:t>
            </a:r>
            <a:endParaRPr/>
          </a:p>
          <a:p>
            <a:pPr marL="0" lvl="0" indent="0" algn="l" rtl="0">
              <a:spcBef>
                <a:spcPts val="0"/>
              </a:spcBef>
              <a:spcAft>
                <a:spcPts val="0"/>
              </a:spcAft>
              <a:buNone/>
            </a:pPr>
            <a:endParaRPr/>
          </a:p>
          <a:p>
            <a:pPr marL="0" lvl="0" indent="0" algn="l" rtl="0">
              <a:spcBef>
                <a:spcPts val="0"/>
              </a:spcBef>
              <a:spcAft>
                <a:spcPts val="0"/>
              </a:spcAft>
              <a:buNone/>
            </a:pPr>
            <a:r>
              <a:rPr lang="en"/>
              <a:t>FIGURE “D”:</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You need Candida Albicans to actually be present for this to work.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02ed4378d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02ed4378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Char char="-"/>
            </a:pPr>
            <a:r>
              <a:rPr lang="en" sz="1200">
                <a:solidFill>
                  <a:schemeClr val="dk1"/>
                </a:solidFill>
              </a:rPr>
              <a:t>The molecule used for inhibition of hypha morphology is Cis-2-Dodecenoic (BDSF) . </a:t>
            </a:r>
            <a:r>
              <a:rPr lang="en" sz="1200" b="1" u="sng">
                <a:solidFill>
                  <a:srgbClr val="990000"/>
                </a:solidFill>
              </a:rPr>
              <a:t>**CUE ANIMATION** </a:t>
            </a:r>
            <a:endParaRPr sz="1200" b="1" u="sng">
              <a:solidFill>
                <a:srgbClr val="990000"/>
              </a:solidFill>
            </a:endParaRPr>
          </a:p>
          <a:p>
            <a:pPr marL="0" lvl="0" indent="0" algn="l" rtl="0">
              <a:spcBef>
                <a:spcPts val="0"/>
              </a:spcBef>
              <a:spcAft>
                <a:spcPts val="0"/>
              </a:spcAft>
              <a:buNone/>
            </a:pPr>
            <a:endParaRPr sz="1200" b="1" u="sng">
              <a:solidFill>
                <a:srgbClr val="990000"/>
              </a:solidFill>
            </a:endParaRPr>
          </a:p>
          <a:p>
            <a:pPr marL="457200" lvl="0" indent="-304800" algn="l" rtl="0">
              <a:spcBef>
                <a:spcPts val="0"/>
              </a:spcBef>
              <a:spcAft>
                <a:spcPts val="0"/>
              </a:spcAft>
              <a:buSzPts val="1200"/>
              <a:buChar char="-"/>
            </a:pPr>
            <a:r>
              <a:rPr lang="en" sz="1200"/>
              <a:t>This molecule is known to be produced in the RpfF gene in a bacteria known as </a:t>
            </a:r>
            <a:r>
              <a:rPr lang="en" sz="1200">
                <a:highlight>
                  <a:srgbClr val="FFFFFF"/>
                </a:highlight>
              </a:rPr>
              <a:t>Burkholderia cenocepacia. </a:t>
            </a:r>
            <a:endParaRPr sz="1200">
              <a:highlight>
                <a:srgbClr val="FFFFFF"/>
              </a:highlight>
            </a:endParaRPr>
          </a:p>
          <a:p>
            <a:pPr marL="0" lvl="0" indent="0" algn="l" rtl="0">
              <a:spcBef>
                <a:spcPts val="0"/>
              </a:spcBef>
              <a:spcAft>
                <a:spcPts val="0"/>
              </a:spcAft>
              <a:buNone/>
            </a:pPr>
            <a:endParaRPr sz="1200">
              <a:highlight>
                <a:srgbClr val="FFFFFF"/>
              </a:highlight>
            </a:endParaRPr>
          </a:p>
          <a:p>
            <a:pPr marL="457200" lvl="0" indent="-304800" algn="l" rtl="0">
              <a:spcBef>
                <a:spcPts val="0"/>
              </a:spcBef>
              <a:spcAft>
                <a:spcPts val="0"/>
              </a:spcAft>
              <a:buSzPts val="1200"/>
              <a:buChar char="-"/>
            </a:pPr>
            <a:r>
              <a:rPr lang="en" b="1" u="sng">
                <a:solidFill>
                  <a:srgbClr val="990000"/>
                </a:solidFill>
              </a:rPr>
              <a:t>**WRITE BDSF ON BOARD**</a:t>
            </a:r>
            <a:endParaRPr sz="1200">
              <a:highlight>
                <a:srgbClr val="FFFFFF"/>
              </a:highlight>
            </a:endParaRPr>
          </a:p>
          <a:p>
            <a:pPr marL="0" lvl="0" indent="0" algn="l" rtl="0">
              <a:spcBef>
                <a:spcPts val="0"/>
              </a:spcBef>
              <a:spcAft>
                <a:spcPts val="0"/>
              </a:spcAft>
              <a:buNone/>
            </a:pPr>
            <a:endParaRPr sz="1200">
              <a:highlight>
                <a:srgbClr val="FFFFFF"/>
              </a:highlight>
            </a:endParaRPr>
          </a:p>
          <a:p>
            <a:pPr marL="0" lvl="0" indent="0" algn="l" rtl="0">
              <a:spcBef>
                <a:spcPts val="0"/>
              </a:spcBef>
              <a:spcAft>
                <a:spcPts val="0"/>
              </a:spcAft>
              <a:buNone/>
            </a:pPr>
            <a:endParaRPr sz="1200">
              <a:highlight>
                <a:srgbClr val="FFFFFF"/>
              </a:highlight>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502ed4378d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502ed4378d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RpfF produces enzyme with dehydratase and thioesterase activity.</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 enzyme ultimately converts the 3-hydroxydodecanoic acid-acyl carrier protein complex into BDSF.</a:t>
            </a:r>
            <a:endParaRPr/>
          </a:p>
          <a:p>
            <a:pPr marL="457200" lvl="0" indent="0" algn="l" rtl="0">
              <a:spcBef>
                <a:spcPts val="0"/>
              </a:spcBef>
              <a:spcAft>
                <a:spcPts val="0"/>
              </a:spcAft>
              <a:buNone/>
            </a:pPr>
            <a:endParaRPr/>
          </a:p>
          <a:p>
            <a:pPr marL="457200" lvl="0" indent="-298450" algn="l" rtl="0">
              <a:spcBef>
                <a:spcPts val="0"/>
              </a:spcBef>
              <a:spcAft>
                <a:spcPts val="0"/>
              </a:spcAft>
              <a:buSzPts val="1100"/>
              <a:buChar char="-"/>
            </a:pPr>
            <a:r>
              <a:rPr lang="en"/>
              <a:t> Talk about polyketides</a:t>
            </a:r>
            <a:endParaRPr/>
          </a:p>
          <a:p>
            <a:pPr marL="457200" lvl="0" indent="0" algn="l" rtl="0">
              <a:spcBef>
                <a:spcPts val="0"/>
              </a:spcBef>
              <a:spcAft>
                <a:spcPts val="0"/>
              </a:spcAft>
              <a:buNone/>
            </a:pPr>
            <a:endParaRPr/>
          </a:p>
          <a:p>
            <a:pPr marL="457200" lvl="0" indent="-298450" algn="l" rtl="0">
              <a:spcBef>
                <a:spcPts val="0"/>
              </a:spcBef>
              <a:spcAft>
                <a:spcPts val="0"/>
              </a:spcAft>
              <a:buClr>
                <a:srgbClr val="990000"/>
              </a:buClr>
              <a:buSzPts val="1100"/>
              <a:buChar char="-"/>
            </a:pPr>
            <a:r>
              <a:rPr lang="en" b="1" u="sng">
                <a:solidFill>
                  <a:srgbClr val="990000"/>
                </a:solidFill>
              </a:rPr>
              <a:t>**QUESTION**: </a:t>
            </a:r>
            <a:r>
              <a:rPr lang="en"/>
              <a:t> The initial reactant is involved in a specific metabolic pathway.  Based on the structure of the initial reactant as well as the presence of the acyl carrier protein, what pathway do you think this might be?</a:t>
            </a:r>
            <a:endParaRPr/>
          </a:p>
          <a:p>
            <a:pPr marL="0" lvl="0" indent="0" algn="l" rtl="0">
              <a:spcBef>
                <a:spcPts val="0"/>
              </a:spcBef>
              <a:spcAft>
                <a:spcPts val="0"/>
              </a:spcAft>
              <a:buNone/>
            </a:pPr>
            <a:endParaRPr/>
          </a:p>
          <a:p>
            <a:pPr marL="457200" lvl="0" indent="-298450" algn="l" rtl="0">
              <a:spcBef>
                <a:spcPts val="0"/>
              </a:spcBef>
              <a:spcAft>
                <a:spcPts val="0"/>
              </a:spcAft>
              <a:buClr>
                <a:srgbClr val="990000"/>
              </a:buClr>
              <a:buSzPts val="1100"/>
              <a:buChar char="-"/>
            </a:pPr>
            <a:r>
              <a:rPr lang="en" b="1" u="sng">
                <a:solidFill>
                  <a:srgbClr val="990000"/>
                </a:solidFill>
              </a:rPr>
              <a:t>**CALL FOR INTERMISSION** </a:t>
            </a:r>
            <a:endParaRPr b="1" u="sng">
              <a:solidFill>
                <a:srgbClr val="990000"/>
              </a:solidFill>
            </a:endParaRPr>
          </a:p>
          <a:p>
            <a:pPr marL="457200" lvl="0" indent="0" algn="l" rtl="0">
              <a:spcBef>
                <a:spcPts val="0"/>
              </a:spcBef>
              <a:spcAft>
                <a:spcPts val="0"/>
              </a:spcAft>
              <a:buNone/>
            </a:pPr>
            <a:endParaRPr b="1" u="sng">
              <a:solidFill>
                <a:srgbClr val="990000"/>
              </a:solidFill>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502ed4378d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502ed4378d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b="1" u="sng"/>
              <a:t>Start of Matt Slides</a:t>
            </a:r>
            <a:endParaRPr b="1" u="sng"/>
          </a:p>
          <a:p>
            <a:pPr marL="457200" lvl="0" indent="-298450" algn="l" rtl="0">
              <a:spcBef>
                <a:spcPts val="0"/>
              </a:spcBef>
              <a:spcAft>
                <a:spcPts val="0"/>
              </a:spcAft>
              <a:buSzPts val="1100"/>
              <a:buChar char="-"/>
            </a:pPr>
            <a:r>
              <a:rPr lang="en"/>
              <a:t>Figure B) C. albicans Yeast cells were exposed to hypha-inducing conditions (DMEM medium with 5% FBS at 37 degrees celsius)</a:t>
            </a:r>
            <a:endParaRPr/>
          </a:p>
          <a:p>
            <a:pPr marL="457200" lvl="0" indent="-298450" algn="l" rtl="0">
              <a:spcBef>
                <a:spcPts val="0"/>
              </a:spcBef>
              <a:spcAft>
                <a:spcPts val="0"/>
              </a:spcAft>
              <a:buSzPts val="1100"/>
              <a:buChar char="-"/>
            </a:pPr>
            <a:r>
              <a:rPr lang="en"/>
              <a:t>In these conditions, we would expect to see 100% of all C. albicans convert to the hypha morphology, which is what they observed with 0 BDSF concentration</a:t>
            </a:r>
            <a:endParaRPr/>
          </a:p>
          <a:p>
            <a:pPr marL="457200" lvl="0" indent="-298450" algn="l" rtl="0">
              <a:spcBef>
                <a:spcPts val="0"/>
              </a:spcBef>
              <a:spcAft>
                <a:spcPts val="0"/>
              </a:spcAft>
              <a:buSzPts val="1100"/>
              <a:buChar char="-"/>
            </a:pPr>
            <a:r>
              <a:rPr lang="en"/>
              <a:t>They also note the IC50 concentration for BDSF as 155.7 micromolar</a:t>
            </a:r>
            <a:endParaRPr/>
          </a:p>
          <a:p>
            <a:pPr marL="914400" lvl="1" indent="-298450" algn="l" rtl="0">
              <a:spcBef>
                <a:spcPts val="0"/>
              </a:spcBef>
              <a:spcAft>
                <a:spcPts val="0"/>
              </a:spcAft>
              <a:buSzPts val="1100"/>
              <a:buChar char="-"/>
            </a:pPr>
            <a:r>
              <a:rPr lang="en"/>
              <a:t>Concentration at which half of the targets of an inhibitor have been inhibited</a:t>
            </a:r>
            <a:endParaRPr/>
          </a:p>
          <a:p>
            <a:pPr marL="457200" lvl="0" indent="-298450" algn="l" rtl="0">
              <a:spcBef>
                <a:spcPts val="0"/>
              </a:spcBef>
              <a:spcAft>
                <a:spcPts val="0"/>
              </a:spcAft>
              <a:buSzPts val="1100"/>
              <a:buChar char="-"/>
            </a:pPr>
            <a:r>
              <a:rPr lang="en"/>
              <a:t>Figure C) Shows the induction time for the aTC inducible promoter for the rpff gene</a:t>
            </a:r>
            <a:endParaRPr/>
          </a:p>
          <a:p>
            <a:pPr marL="457200" lvl="0" indent="-298450" algn="l" rtl="0">
              <a:spcBef>
                <a:spcPts val="0"/>
              </a:spcBef>
              <a:spcAft>
                <a:spcPts val="0"/>
              </a:spcAft>
              <a:buSzPts val="1100"/>
              <a:buChar char="-"/>
            </a:pPr>
            <a:r>
              <a:rPr lang="en"/>
              <a:t>From this, we can tell that there is a time window that must pass before BDSF concentration reaches a point where it can significantly affect C. albican’s morphology</a:t>
            </a: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502ed4378d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502ed4378d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Here they’re showing the effect that BDSF presence has on virulence factors </a:t>
            </a:r>
            <a:endParaRPr/>
          </a:p>
          <a:p>
            <a:pPr marL="457200" lvl="0" indent="-298450" algn="l" rtl="0">
              <a:spcBef>
                <a:spcPts val="0"/>
              </a:spcBef>
              <a:spcAft>
                <a:spcPts val="0"/>
              </a:spcAft>
              <a:buSzPts val="1100"/>
              <a:buChar char="●"/>
            </a:pPr>
            <a:r>
              <a:rPr lang="en"/>
              <a:t>Again, Candidalysin is a toxin produced by the C. albicans which eats away at epithelial cell membranes, causing the organism to wedge itself in the membrane</a:t>
            </a:r>
            <a:endParaRPr/>
          </a:p>
          <a:p>
            <a:pPr marL="457200" lvl="0" indent="-298450" algn="l" rtl="0">
              <a:spcBef>
                <a:spcPts val="0"/>
              </a:spcBef>
              <a:spcAft>
                <a:spcPts val="0"/>
              </a:spcAft>
              <a:buSzPts val="1100"/>
              <a:buChar char="●"/>
            </a:pPr>
            <a:r>
              <a:rPr lang="en"/>
              <a:t>They choose to tag the gene of Candidalysin’s precursor with GFP</a:t>
            </a:r>
            <a:endParaRPr/>
          </a:p>
          <a:p>
            <a:pPr marL="914400" lvl="1" indent="-298450" algn="l" rtl="0">
              <a:spcBef>
                <a:spcPts val="0"/>
              </a:spcBef>
              <a:spcAft>
                <a:spcPts val="0"/>
              </a:spcAft>
              <a:buSzPts val="1100"/>
              <a:buChar char="○"/>
            </a:pPr>
            <a:r>
              <a:rPr lang="en"/>
              <a:t>This gene, as you can see here is ECE1</a:t>
            </a:r>
            <a:endParaRPr/>
          </a:p>
          <a:p>
            <a:pPr marL="457200" lvl="0" indent="-298450" algn="l" rtl="0">
              <a:spcBef>
                <a:spcPts val="0"/>
              </a:spcBef>
              <a:spcAft>
                <a:spcPts val="0"/>
              </a:spcAft>
              <a:buSzPts val="1100"/>
              <a:buChar char="●"/>
            </a:pPr>
            <a:r>
              <a:rPr lang="en"/>
              <a:t>When they tested the GFP-tagged ECE1 gene in the presence of BDSF, there is no Candidalysin precursor</a:t>
            </a:r>
            <a:endParaRPr/>
          </a:p>
          <a:p>
            <a:pPr marL="457200" lvl="0" indent="-298450" algn="l" rtl="0">
              <a:spcBef>
                <a:spcPts val="0"/>
              </a:spcBef>
              <a:spcAft>
                <a:spcPts val="0"/>
              </a:spcAft>
              <a:buSzPts val="1100"/>
              <a:buChar char="●"/>
            </a:pPr>
            <a:r>
              <a:rPr lang="en"/>
              <a:t>When they tested the GPF-tagged ECE1 gene in the presence of rpfF, which is the enzyme responsible for making BDSF, the same results are observed</a:t>
            </a:r>
            <a:endParaRPr/>
          </a:p>
          <a:p>
            <a:pPr marL="457200" lvl="0" indent="-298450" algn="l" rtl="0">
              <a:spcBef>
                <a:spcPts val="0"/>
              </a:spcBef>
              <a:spcAft>
                <a:spcPts val="0"/>
              </a:spcAft>
              <a:buSzPts val="1100"/>
              <a:buChar char="●"/>
            </a:pPr>
            <a:r>
              <a:rPr lang="en"/>
              <a:t>In all other conditions, ECE1 is produced</a:t>
            </a:r>
            <a:endParaRPr/>
          </a:p>
          <a:p>
            <a:pPr marL="457200" lvl="0" indent="-298450" algn="l" rtl="0">
              <a:spcBef>
                <a:spcPts val="0"/>
              </a:spcBef>
              <a:spcAft>
                <a:spcPts val="0"/>
              </a:spcAft>
              <a:buSzPts val="1100"/>
              <a:buChar char="●"/>
            </a:pPr>
            <a:r>
              <a:rPr lang="en"/>
              <a:t>In the Brightfield images, you can see that in the rpfF and BDSF suplemented samples all show C. albicans in its yeast morphology</a:t>
            </a:r>
            <a:endParaRPr/>
          </a:p>
          <a:p>
            <a:pPr marL="914400" lvl="1" indent="-298450" algn="l" rtl="0">
              <a:spcBef>
                <a:spcPts val="0"/>
              </a:spcBef>
              <a:spcAft>
                <a:spcPts val="0"/>
              </a:spcAft>
              <a:buSzPts val="1100"/>
              <a:buChar char="○"/>
            </a:pPr>
            <a:r>
              <a:rPr lang="en"/>
              <a:t>In the control samples, which are producing Candidalysin, C. albicans is in Hypha morphology</a:t>
            </a:r>
            <a:endParaRPr/>
          </a:p>
          <a:p>
            <a:pPr marL="914400" lvl="1" indent="-298450" algn="l" rtl="0">
              <a:spcBef>
                <a:spcPts val="0"/>
              </a:spcBef>
              <a:spcAft>
                <a:spcPts val="0"/>
              </a:spcAft>
              <a:buSzPts val="1100"/>
              <a:buChar char="○"/>
            </a:pPr>
            <a:r>
              <a:rPr lang="en"/>
              <a:t>This is another confirmation that BDSF is preventing hypha formation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502ed4378d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502ed4378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Reiterate that this is what hypha and yeast look like. </a:t>
            </a:r>
            <a:endParaRPr/>
          </a:p>
          <a:p>
            <a:pPr marL="457200" lvl="0" indent="-298450" algn="l" rtl="0">
              <a:spcBef>
                <a:spcPts val="0"/>
              </a:spcBef>
              <a:spcAft>
                <a:spcPts val="0"/>
              </a:spcAft>
              <a:buSzPts val="1100"/>
              <a:buChar char="●"/>
            </a:pPr>
            <a:r>
              <a:rPr lang="en"/>
              <a:t>Without BDSF supplementation, C. albicans adopts a hypha morphology. </a:t>
            </a:r>
            <a:endParaRPr/>
          </a:p>
          <a:p>
            <a:pPr marL="457200" lvl="0" indent="-298450" algn="l" rtl="0">
              <a:spcBef>
                <a:spcPts val="0"/>
              </a:spcBef>
              <a:spcAft>
                <a:spcPts val="0"/>
              </a:spcAft>
              <a:buSzPts val="1100"/>
              <a:buChar char="●"/>
            </a:pPr>
            <a:r>
              <a:rPr lang="en"/>
              <a:t>With BDSF inhibiting this transition, C. albicans adopts a yeast conformation. </a:t>
            </a:r>
            <a:endParaRPr/>
          </a:p>
          <a:p>
            <a:pPr marL="457200" lvl="0" indent="-298450" algn="l" rtl="0">
              <a:spcBef>
                <a:spcPts val="0"/>
              </a:spcBef>
              <a:spcAft>
                <a:spcPts val="0"/>
              </a:spcAft>
              <a:buSzPts val="1100"/>
              <a:buChar char="●"/>
            </a:pPr>
            <a:r>
              <a:rPr lang="en"/>
              <a:t>Also talk about how the C. albican’s density is very high after 24 hours, so it is more difficult to distinguish morphology there </a:t>
            </a: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502ed4378d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502ed4378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Here they are looking at the damage that C. albicans does to </a:t>
            </a:r>
            <a:r>
              <a:rPr lang="en" i="1"/>
              <a:t>Caco-2 </a:t>
            </a:r>
            <a:r>
              <a:rPr lang="en"/>
              <a:t>epithelial cells</a:t>
            </a:r>
            <a:endParaRPr/>
          </a:p>
          <a:p>
            <a:pPr marL="457200" lvl="0" indent="-298450" algn="l" rtl="0">
              <a:spcBef>
                <a:spcPts val="0"/>
              </a:spcBef>
              <a:spcAft>
                <a:spcPts val="0"/>
              </a:spcAft>
              <a:buSzPts val="1100"/>
              <a:buChar char="●"/>
            </a:pPr>
            <a:r>
              <a:rPr lang="en"/>
              <a:t>They used a CytoTox 96 assay which measures LDH concentration, which is a cytosolic enzyme that is only released upon cell lysis</a:t>
            </a:r>
            <a:endParaRPr/>
          </a:p>
          <a:p>
            <a:pPr marL="914400" lvl="1" indent="-298450" algn="l" rtl="0">
              <a:spcBef>
                <a:spcPts val="0"/>
              </a:spcBef>
              <a:spcAft>
                <a:spcPts val="0"/>
              </a:spcAft>
              <a:buSzPts val="1100"/>
              <a:buChar char="○"/>
            </a:pPr>
            <a:r>
              <a:rPr lang="en"/>
              <a:t>Effectively they are measuring the percent of Epithelial cells that are lysed</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 triangles here show epithelial cell cytotoxicity in the absence of C. albicans, which of course is very small. The curve with circles on it shows the cytotoxicity in the presence of C. albicans, which is initially quite high, but decreases as BDSF concentration is increased.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02ed4378d_0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502ed4378d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In this figure, they are confirming that the increase in Epithelial cell lysis is due to the presence of C. albicans, and not some other toxin. </a:t>
            </a:r>
            <a:endParaRPr/>
          </a:p>
          <a:p>
            <a:pPr marL="457200" lvl="0" indent="-298450" algn="l" rtl="0">
              <a:spcBef>
                <a:spcPts val="0"/>
              </a:spcBef>
              <a:spcAft>
                <a:spcPts val="0"/>
              </a:spcAft>
              <a:buSzPts val="1100"/>
              <a:buChar char="●"/>
            </a:pPr>
            <a:r>
              <a:rPr lang="en"/>
              <a:t>When supplemented with aTC, their engineered system is able to produce rpfF, and subsequently, BDSF, which is shown by the black dots</a:t>
            </a:r>
            <a:endParaRPr/>
          </a:p>
          <a:p>
            <a:pPr marL="457200" lvl="0" indent="-298450" algn="l" rtl="0">
              <a:spcBef>
                <a:spcPts val="0"/>
              </a:spcBef>
              <a:spcAft>
                <a:spcPts val="0"/>
              </a:spcAft>
              <a:buSzPts val="1100"/>
              <a:buChar char="●"/>
            </a:pPr>
            <a:r>
              <a:rPr lang="en"/>
              <a:t>In their undiluted sample, this BDSF production drops cytotoxicity to about 15%</a:t>
            </a:r>
            <a:endParaRPr/>
          </a:p>
          <a:p>
            <a:pPr marL="914400" lvl="1" indent="-298450" algn="l" rtl="0">
              <a:spcBef>
                <a:spcPts val="0"/>
              </a:spcBef>
              <a:spcAft>
                <a:spcPts val="0"/>
              </a:spcAft>
              <a:buSzPts val="1100"/>
              <a:buChar char="○"/>
            </a:pPr>
            <a:r>
              <a:rPr lang="en"/>
              <a:t>In their 2x dilution sample, it only drops cytotoxicity to 40%, but this is still reduced damage when compared to their samples without BDSF</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502ed4378d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502ed4378d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Ask question/remind audience of HPA and BDSF. </a:t>
            </a:r>
            <a:endParaRPr/>
          </a:p>
          <a:p>
            <a:pPr marL="0" lvl="0" indent="0" algn="l" rtl="0">
              <a:spcBef>
                <a:spcPts val="0"/>
              </a:spcBef>
              <a:spcAft>
                <a:spcPts val="0"/>
              </a:spcAft>
              <a:buNone/>
            </a:pPr>
            <a:r>
              <a:rPr lang="en"/>
              <a:t>“Sense-and-Respond” system</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02ed4378d_0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02ed4378d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This figure is showing the increase in production of BDSF from E. coli with the sense-and respond system, over a period of 20 hours </a:t>
            </a:r>
            <a:endParaRPr/>
          </a:p>
          <a:p>
            <a:pPr marL="457200" lvl="0" indent="-298450" algn="l" rtl="0">
              <a:spcBef>
                <a:spcPts val="0"/>
              </a:spcBef>
              <a:spcAft>
                <a:spcPts val="0"/>
              </a:spcAft>
              <a:buSzPts val="1100"/>
              <a:buChar char="●"/>
            </a:pPr>
            <a:r>
              <a:rPr lang="en"/>
              <a:t>The top line shows the BDSF production when the E. coli is supplemented with 4-HPA, this results in the greatest production of BDSF, as expected</a:t>
            </a:r>
            <a:endParaRPr/>
          </a:p>
          <a:p>
            <a:pPr marL="457200" lvl="0" indent="-298450" algn="l" rtl="0">
              <a:spcBef>
                <a:spcPts val="0"/>
              </a:spcBef>
              <a:spcAft>
                <a:spcPts val="0"/>
              </a:spcAft>
              <a:buSzPts val="1100"/>
              <a:buChar char="●"/>
            </a:pPr>
            <a:r>
              <a:rPr lang="en"/>
              <a:t>The middle line shows production of BDSF when the engineered E. coli are in the presence of C. albicans</a:t>
            </a:r>
            <a:endParaRPr/>
          </a:p>
          <a:p>
            <a:pPr marL="457200" lvl="0" indent="-298450" algn="l" rtl="0">
              <a:spcBef>
                <a:spcPts val="0"/>
              </a:spcBef>
              <a:spcAft>
                <a:spcPts val="0"/>
              </a:spcAft>
              <a:buSzPts val="1100"/>
              <a:buChar char="●"/>
            </a:pPr>
            <a:r>
              <a:rPr lang="en"/>
              <a:t>The bottom line shows the production of BDSF from a medium of E. coli only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502ed4378d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502ed4378d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Fungal Infections account for 1.5 million deaths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Candida infections have a 40% mortality rate in immunocompromised patients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Picture on left:</a:t>
            </a:r>
            <a:r>
              <a:rPr lang="en">
                <a:solidFill>
                  <a:srgbClr val="990000"/>
                </a:solidFill>
              </a:rPr>
              <a:t> </a:t>
            </a:r>
            <a:r>
              <a:rPr lang="en" b="1" u="sng">
                <a:solidFill>
                  <a:srgbClr val="990000"/>
                </a:solidFill>
              </a:rPr>
              <a:t> **CUE ANIMATION**</a:t>
            </a:r>
            <a:r>
              <a:rPr lang="en">
                <a:solidFill>
                  <a:srgbClr val="990000"/>
                </a:solidFill>
              </a:rPr>
              <a:t> </a:t>
            </a:r>
            <a:r>
              <a:rPr lang="en"/>
              <a:t>Highlight the white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Picture on right: Candida can grow in lots of places</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b="1" u="sng">
                <a:solidFill>
                  <a:srgbClr val="990000"/>
                </a:solidFill>
              </a:rPr>
              <a:t>**QUESTION**:</a:t>
            </a:r>
            <a:r>
              <a:rPr lang="en"/>
              <a:t>  What is the name of the common condition shown on the picture at the left? Oral thrush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Let’s now view Candida Albicans in its environment.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502ed4378d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502ed4378d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This figure shows C. albicans cytotoxicity to Epithelial cells under 5 different conditions </a:t>
            </a:r>
            <a:endParaRPr/>
          </a:p>
          <a:p>
            <a:pPr marL="457200" lvl="0" indent="-298450" algn="l" rtl="0">
              <a:spcBef>
                <a:spcPts val="0"/>
              </a:spcBef>
              <a:spcAft>
                <a:spcPts val="0"/>
              </a:spcAft>
              <a:buSzPts val="1100"/>
              <a:buChar char="●"/>
            </a:pPr>
            <a:r>
              <a:rPr lang="en"/>
              <a:t>The functional Sense-and-respond system decreases Epithelial cell damage in all cases</a:t>
            </a:r>
            <a:endParaRPr/>
          </a:p>
          <a:p>
            <a:pPr marL="914400" lvl="1" indent="-298450" algn="l" rtl="0">
              <a:spcBef>
                <a:spcPts val="0"/>
              </a:spcBef>
              <a:spcAft>
                <a:spcPts val="0"/>
              </a:spcAft>
              <a:buSzPts val="1100"/>
              <a:buChar char="○"/>
            </a:pPr>
            <a:r>
              <a:rPr lang="en"/>
              <a:t>Cell damage is decreased especially in the cases where RpfF, HPA, or both are supplemented to the medium</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502ed4378d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502ed4378d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This figure shows two strains of E. coli with the Sense-and-respond system </a:t>
            </a:r>
            <a:endParaRPr/>
          </a:p>
          <a:p>
            <a:pPr marL="914400" lvl="1" indent="-298450" algn="l" rtl="0">
              <a:spcBef>
                <a:spcPts val="0"/>
              </a:spcBef>
              <a:spcAft>
                <a:spcPts val="0"/>
              </a:spcAft>
              <a:buSzPts val="1100"/>
              <a:buChar char="○"/>
            </a:pPr>
            <a:r>
              <a:rPr lang="en"/>
              <a:t>PAS693 has a knocked-out rpfF gene, preventing the formation of BDSF</a:t>
            </a:r>
            <a:endParaRPr/>
          </a:p>
          <a:p>
            <a:pPr marL="914400" lvl="1" indent="-298450" algn="l" rtl="0">
              <a:spcBef>
                <a:spcPts val="0"/>
              </a:spcBef>
              <a:spcAft>
                <a:spcPts val="0"/>
              </a:spcAft>
              <a:buSzPts val="1100"/>
              <a:buChar char="○"/>
            </a:pPr>
            <a:r>
              <a:rPr lang="en"/>
              <a:t>PAS694 has a fully-functional sense-and-respond system</a:t>
            </a:r>
            <a:endParaRPr/>
          </a:p>
          <a:p>
            <a:pPr marL="457200" lvl="0" indent="-298450" algn="l" rtl="0">
              <a:spcBef>
                <a:spcPts val="0"/>
              </a:spcBef>
              <a:spcAft>
                <a:spcPts val="0"/>
              </a:spcAft>
              <a:buSzPts val="1100"/>
              <a:buChar char="●"/>
            </a:pPr>
            <a:r>
              <a:rPr lang="en"/>
              <a:t>The functional system is able to reduce hypha formation to around 5%, where as the system without BDSF has about 35% of C. albicans in hypha formation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502ed4378d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502ed4378d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Again, 694 contains the functional sense-and-response system and 693 contains the inactive system</a:t>
            </a:r>
            <a:endParaRPr/>
          </a:p>
          <a:p>
            <a:pPr marL="457200" lvl="0" indent="-298450" algn="l" rtl="0">
              <a:spcBef>
                <a:spcPts val="0"/>
              </a:spcBef>
              <a:spcAft>
                <a:spcPts val="0"/>
              </a:spcAft>
              <a:buSzPts val="1100"/>
              <a:buChar char="●"/>
            </a:pPr>
            <a:r>
              <a:rPr lang="en"/>
              <a:t>The left-most columns of C. albicans were grown before E. coli were introduced to allow for sufficient production of HPA</a:t>
            </a:r>
            <a:endParaRPr/>
          </a:p>
          <a:p>
            <a:pPr marL="457200" lvl="0" indent="-298450" algn="l" rtl="0">
              <a:spcBef>
                <a:spcPts val="0"/>
              </a:spcBef>
              <a:spcAft>
                <a:spcPts val="0"/>
              </a:spcAft>
              <a:buSzPts val="1100"/>
              <a:buChar char="●"/>
            </a:pPr>
            <a:r>
              <a:rPr lang="en"/>
              <a:t>After sufficient production, engineered E. coli were introduced to the plate</a:t>
            </a:r>
            <a:endParaRPr/>
          </a:p>
          <a:p>
            <a:pPr marL="457200" lvl="0" indent="-298450" algn="l" rtl="0">
              <a:spcBef>
                <a:spcPts val="0"/>
              </a:spcBef>
              <a:spcAft>
                <a:spcPts val="0"/>
              </a:spcAft>
              <a:buSzPts val="1100"/>
              <a:buChar char="●"/>
            </a:pPr>
            <a:r>
              <a:rPr lang="en"/>
              <a:t>After adding these E. coli, the rightmost column of C. albicans was added to the plate</a:t>
            </a:r>
            <a:endParaRPr/>
          </a:p>
          <a:p>
            <a:pPr marL="457200" lvl="0" indent="-298450" algn="l" rtl="0">
              <a:spcBef>
                <a:spcPts val="0"/>
              </a:spcBef>
              <a:spcAft>
                <a:spcPts val="0"/>
              </a:spcAft>
              <a:buSzPts val="1100"/>
              <a:buChar char="●"/>
            </a:pPr>
            <a:r>
              <a:rPr lang="en"/>
              <a:t>In the functional system we can see a sharp decrease in hypha formation in the C. albicans in close proximity to the 694 colonies</a:t>
            </a:r>
            <a:endParaRPr/>
          </a:p>
          <a:p>
            <a:pPr marL="914400" lvl="1" indent="-298450" algn="l" rtl="0">
              <a:spcBef>
                <a:spcPts val="0"/>
              </a:spcBef>
              <a:spcAft>
                <a:spcPts val="0"/>
              </a:spcAft>
              <a:buSzPts val="1100"/>
              <a:buChar char="○"/>
            </a:pPr>
            <a:r>
              <a:rPr lang="en"/>
              <a:t>This becomes less pronounced in colonies further away from 694</a:t>
            </a:r>
            <a:endParaRPr/>
          </a:p>
          <a:p>
            <a:pPr marL="457200" lvl="0" indent="-298450" algn="l" rtl="0">
              <a:spcBef>
                <a:spcPts val="0"/>
              </a:spcBef>
              <a:spcAft>
                <a:spcPts val="0"/>
              </a:spcAft>
              <a:buSzPts val="1100"/>
              <a:buChar char="●"/>
            </a:pPr>
            <a:r>
              <a:rPr lang="en"/>
              <a:t>As expected, 693 has no effect on morphology of the added C. albicans</a:t>
            </a:r>
            <a:endParaRPr/>
          </a:p>
          <a:p>
            <a:pPr marL="457200" lvl="0" indent="-298450" algn="l" rtl="0">
              <a:spcBef>
                <a:spcPts val="0"/>
              </a:spcBef>
              <a:spcAft>
                <a:spcPts val="0"/>
              </a:spcAft>
              <a:buSzPts val="1100"/>
              <a:buChar char="●"/>
            </a:pPr>
            <a:r>
              <a:rPr lang="en"/>
              <a:t>They also examined the ECE1 expression for each of these 3 added colonies</a:t>
            </a:r>
            <a:endParaRPr/>
          </a:p>
          <a:p>
            <a:pPr marL="914400" lvl="1" indent="-298450" algn="l" rtl="0">
              <a:spcBef>
                <a:spcPts val="0"/>
              </a:spcBef>
              <a:spcAft>
                <a:spcPts val="0"/>
              </a:spcAft>
              <a:buSzPts val="1100"/>
              <a:buChar char="○"/>
            </a:pPr>
            <a:r>
              <a:rPr lang="en"/>
              <a:t>ECE1 expression is very low in the colonies close to the functional system, and is high in all other colonies</a:t>
            </a:r>
            <a:endParaRPr/>
          </a:p>
          <a:p>
            <a:pPr marL="0" lvl="0" indent="0" algn="l" rtl="0">
              <a:spcBef>
                <a:spcPts val="0"/>
              </a:spcBef>
              <a:spcAft>
                <a:spcPts val="0"/>
              </a:spcAft>
              <a:buNone/>
            </a:pPr>
            <a:r>
              <a:rPr lang="en"/>
              <a:t>Look at first paragraph page 438 to explain figure better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524b1b5a6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524b1b5a6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ONLY use these points if journal club discussion starts to die down. </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02ed4378d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02ed4378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502ed4378d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502ed4378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502ed4378d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502ed4378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502ed4378d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502ed4378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02ed4378d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02ed4378d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502ed4378d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502ed4378d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502ed4378d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502ed4378d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b="1" u="sng">
                <a:solidFill>
                  <a:srgbClr val="990000"/>
                </a:solidFill>
              </a:rPr>
              <a:t>**CUE ANIMATION**</a:t>
            </a:r>
            <a:r>
              <a:rPr lang="en"/>
              <a:t> Yeast cells are what you think of when you think of a cell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Don’t worry about the pseudohyphae, it’s a transition period.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b="1" u="sng">
                <a:solidFill>
                  <a:srgbClr val="990000"/>
                </a:solidFill>
              </a:rPr>
              <a:t>**CUE ANIMATION**</a:t>
            </a:r>
            <a:r>
              <a:rPr lang="en"/>
              <a:t> True hyphae is long filamentous form of yeast cells. Hyphae is the same as the word “hypha” mentioned in the paper.</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b="1" u="sng">
                <a:solidFill>
                  <a:srgbClr val="990000"/>
                </a:solidFill>
              </a:rPr>
              <a:t>**ANECDOTE**</a:t>
            </a:r>
            <a:r>
              <a:rPr lang="en"/>
              <a:t>: Have you ever opened an old, unsealed can of pasta sauce from your fridge and you find a white fungus? If you notice something interesting, the fungus looks like soft white balls with an infinite number of long spokes. This filamentous/spoke-like form is due to the fact that the fungus have assumed the hypha morphology.</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We care about this morphological plasticity since it impacts human health as will be shown on the next slide.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502ed4378d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502ed4378d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b="1" u="sng">
                <a:solidFill>
                  <a:srgbClr val="990000"/>
                </a:solidFill>
              </a:rPr>
              <a:t>**ANALOGY**</a:t>
            </a:r>
            <a:r>
              <a:rPr lang="en"/>
              <a:t>: Once contact and adherence are made it’s almost like oil drilling. </a:t>
            </a:r>
            <a:r>
              <a:rPr lang="en" b="1" u="sng">
                <a:solidFill>
                  <a:srgbClr val="990000"/>
                </a:solidFill>
              </a:rPr>
              <a:t>**CUE ANIMATION**</a:t>
            </a:r>
            <a:r>
              <a:rPr lang="en"/>
              <a:t>The Hyphal form burrows itself into the epithelial cell and slowly breaks deeper into the barrier </a:t>
            </a:r>
            <a:r>
              <a:rPr lang="en" b="1" u="sng">
                <a:solidFill>
                  <a:srgbClr val="990000"/>
                </a:solidFill>
              </a:rPr>
              <a:t>**CUE ANIMATION**</a:t>
            </a:r>
            <a:endParaRPr b="1" u="sng">
              <a:solidFill>
                <a:srgbClr val="990000"/>
              </a:solidFill>
            </a:endParaRPr>
          </a:p>
          <a:p>
            <a:pPr marL="0" lvl="0" indent="0" algn="l" rtl="0">
              <a:spcBef>
                <a:spcPts val="0"/>
              </a:spcBef>
              <a:spcAft>
                <a:spcPts val="0"/>
              </a:spcAft>
              <a:buNone/>
            </a:pPr>
            <a:endParaRPr b="1" u="sng">
              <a:solidFill>
                <a:srgbClr val="990000"/>
              </a:solidFill>
            </a:endParaRPr>
          </a:p>
          <a:p>
            <a:pPr marL="457200" lvl="0" indent="-298450" algn="l" rtl="0">
              <a:spcBef>
                <a:spcPts val="0"/>
              </a:spcBef>
              <a:spcAft>
                <a:spcPts val="0"/>
              </a:spcAft>
              <a:buSzPts val="1100"/>
              <a:buChar char="-"/>
            </a:pPr>
            <a:r>
              <a:rPr lang="en"/>
              <a:t>This ability is due to a peptide toxin known as Candidalysin which was discovered in 2016 and published in Nature.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It is created by Cell Elongation 1 Gene (ECE1) which will also be discussed in the next slide.</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Let’s look in greater depth at what Candidalysin is. </a:t>
            </a: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02ed4378d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02ed4378d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Candidalysin is a 31 amino-acid alpha helical peptide.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It helps to destroy the membranes of epithelial cells. </a:t>
            </a:r>
            <a:endParaRPr/>
          </a:p>
          <a:p>
            <a:pPr marL="0" lvl="0" indent="0" algn="l" rtl="0">
              <a:spcBef>
                <a:spcPts val="0"/>
              </a:spcBef>
              <a:spcAft>
                <a:spcPts val="0"/>
              </a:spcAft>
              <a:buNone/>
            </a:pPr>
            <a:endParaRPr/>
          </a:p>
          <a:p>
            <a:pPr marL="457200" lvl="0" indent="-298450" algn="l" rtl="0">
              <a:spcBef>
                <a:spcPts val="0"/>
              </a:spcBef>
              <a:spcAft>
                <a:spcPts val="0"/>
              </a:spcAft>
              <a:buClr>
                <a:srgbClr val="990000"/>
              </a:buClr>
              <a:buSzPts val="1100"/>
              <a:buChar char="-"/>
            </a:pPr>
            <a:r>
              <a:rPr lang="en" b="1" u="sng">
                <a:solidFill>
                  <a:srgbClr val="990000"/>
                </a:solidFill>
              </a:rPr>
              <a:t>**GO TO BACK BOARD AND DRAW SCHEMATIC**: </a:t>
            </a:r>
            <a:r>
              <a:rPr lang="en"/>
              <a:t> ECE-1 is the “burrowing” factor that allows extension of hypha yeast celland is cut by Kex1 and Kex2 to make Candidalysin. </a:t>
            </a:r>
            <a:endParaRPr/>
          </a:p>
          <a:p>
            <a:pPr marL="0" lvl="0" indent="0" algn="l" rtl="0">
              <a:spcBef>
                <a:spcPts val="0"/>
              </a:spcBef>
              <a:spcAft>
                <a:spcPts val="0"/>
              </a:spcAft>
              <a:buNone/>
            </a:pPr>
            <a:endParaRPr/>
          </a:p>
          <a:p>
            <a:pPr marL="457200" lvl="0" indent="-298450" algn="l" rtl="0">
              <a:spcBef>
                <a:spcPts val="0"/>
              </a:spcBef>
              <a:spcAft>
                <a:spcPts val="0"/>
              </a:spcAft>
              <a:buClr>
                <a:srgbClr val="990000"/>
              </a:buClr>
              <a:buSzPts val="1100"/>
              <a:buChar char="-"/>
            </a:pPr>
            <a:r>
              <a:rPr lang="en" b="1" u="sng">
                <a:solidFill>
                  <a:srgbClr val="990000"/>
                </a:solidFill>
              </a:rPr>
              <a:t>**QUESTION**: </a:t>
            </a:r>
            <a:r>
              <a:rPr lang="en"/>
              <a:t> Is the hypha form of Candida Albicans dangerous to epithelial cells if it has a mutation that leads to the phenotype of not being able to produce Candidalysin?  It is not dangerous. This was demonstrated in the paper that discovered this peptide.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With this background done, we can move onto the research that we read for today.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502ed4378d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502ed4378d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General overview of the research goals</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Let’s break down this graphic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02ed4378d_1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02ed4378d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Tyrosol is a quorum sensing molecule that the researchers initially cared about to use as a sensor.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They found out that instead C. Albicans actually makes another molecule </a:t>
            </a:r>
            <a:r>
              <a:rPr lang="en" b="1" u="sng">
                <a:solidFill>
                  <a:srgbClr val="990000"/>
                </a:solidFill>
              </a:rPr>
              <a:t>**CUE ANIMATION** </a:t>
            </a:r>
            <a:r>
              <a:rPr lang="en"/>
              <a:t> 4-Hydroxyphenylacetic Acid (HPA)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 important thing about this is that E. Coli W has a transporter for HPA and the import of this molecule can affect transcription. Matt will go into more details about this in a later part of this presentation\</a:t>
            </a:r>
            <a:endParaRPr/>
          </a:p>
          <a:p>
            <a:pPr marL="0" lvl="0" indent="0" algn="l" rtl="0">
              <a:spcBef>
                <a:spcPts val="0"/>
              </a:spcBef>
              <a:spcAft>
                <a:spcPts val="0"/>
              </a:spcAft>
              <a:buNone/>
            </a:pPr>
            <a:endParaRPr/>
          </a:p>
          <a:p>
            <a:pPr marL="457200" lvl="0" indent="-298450" algn="l" rtl="0">
              <a:spcBef>
                <a:spcPts val="0"/>
              </a:spcBef>
              <a:spcAft>
                <a:spcPts val="0"/>
              </a:spcAft>
              <a:buClr>
                <a:srgbClr val="990000"/>
              </a:buClr>
              <a:buSzPts val="1100"/>
              <a:buChar char="-"/>
            </a:pPr>
            <a:r>
              <a:rPr lang="en" b="1" u="sng">
                <a:solidFill>
                  <a:srgbClr val="990000"/>
                </a:solidFill>
              </a:rPr>
              <a:t>**WRITE HPA ON BOARD**</a:t>
            </a:r>
            <a:endParaRPr b="1" u="sng">
              <a:solidFill>
                <a:srgbClr val="990000"/>
              </a:solidFill>
            </a:endParaRPr>
          </a:p>
          <a:p>
            <a:pPr marL="0" lvl="0" indent="0" algn="l" rtl="0">
              <a:spcBef>
                <a:spcPts val="0"/>
              </a:spcBef>
              <a:spcAft>
                <a:spcPts val="0"/>
              </a:spcAft>
              <a:buNone/>
            </a:pPr>
            <a:endParaRPr/>
          </a:p>
          <a:p>
            <a:pPr marL="457200" lvl="0" indent="-298450" algn="l" rtl="0">
              <a:spcBef>
                <a:spcPts val="0"/>
              </a:spcBef>
              <a:spcAft>
                <a:spcPts val="0"/>
              </a:spcAft>
              <a:buClr>
                <a:srgbClr val="990000"/>
              </a:buClr>
              <a:buSzPts val="1100"/>
              <a:buChar char="-"/>
            </a:pPr>
            <a:r>
              <a:rPr lang="en" b="1" u="sng">
                <a:solidFill>
                  <a:srgbClr val="990000"/>
                </a:solidFill>
              </a:rPr>
              <a:t>**QUESTION**: </a:t>
            </a:r>
            <a:r>
              <a:rPr lang="en"/>
              <a:t>What amino acid is this molecule most similar to? Tyrosine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 link between HPA and Tyrosine will be looked at soon.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502ed4378d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502ed4378d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Tyrosine supplementation increases HPA production</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High-Performance Liquid Chromatography/Mass Spectrometry was used to determine HPA levels.</a:t>
            </a:r>
            <a:endParaRPr/>
          </a:p>
          <a:p>
            <a:pPr marL="457200" lvl="0" indent="0" algn="l" rtl="0">
              <a:spcBef>
                <a:spcPts val="0"/>
              </a:spcBef>
              <a:spcAft>
                <a:spcPts val="0"/>
              </a:spcAft>
              <a:buNone/>
            </a:pPr>
            <a:endParaRPr/>
          </a:p>
          <a:p>
            <a:pPr marL="457200" lvl="0" indent="-298450" algn="l" rtl="0">
              <a:spcBef>
                <a:spcPts val="0"/>
              </a:spcBef>
              <a:spcAft>
                <a:spcPts val="0"/>
              </a:spcAft>
              <a:buSzPts val="1100"/>
              <a:buChar char="-"/>
            </a:pPr>
            <a:r>
              <a:rPr lang="en"/>
              <a:t>Reason for increase in HPA with tyrosine is due to the Ehrlich pathway.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502ed4378d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502ed4378d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Strain used for this experiment is PAS691 which contains a plasmid with the same layout as what is above Figure “b” in this schematic</a:t>
            </a:r>
            <a:endParaRPr/>
          </a:p>
          <a:p>
            <a:pPr marL="0" lvl="0" indent="0" algn="l" rtl="0">
              <a:spcBef>
                <a:spcPts val="0"/>
              </a:spcBef>
              <a:spcAft>
                <a:spcPts val="0"/>
              </a:spcAft>
              <a:buNone/>
            </a:pPr>
            <a:endParaRPr/>
          </a:p>
          <a:p>
            <a:pPr marL="0" lvl="0" indent="0" algn="l" rtl="0">
              <a:spcBef>
                <a:spcPts val="0"/>
              </a:spcBef>
              <a:spcAft>
                <a:spcPts val="0"/>
              </a:spcAft>
              <a:buNone/>
            </a:pPr>
            <a:r>
              <a:rPr lang="en"/>
              <a:t>FIGURE B: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X-axis is amount of Candida Albicans in medium</a:t>
            </a:r>
            <a:endParaRPr/>
          </a:p>
          <a:p>
            <a:pPr marL="457200" lvl="0" indent="-298450" algn="l" rtl="0">
              <a:spcBef>
                <a:spcPts val="0"/>
              </a:spcBef>
              <a:spcAft>
                <a:spcPts val="0"/>
              </a:spcAft>
              <a:buSzPts val="1100"/>
              <a:buChar char="-"/>
            </a:pPr>
            <a:r>
              <a:rPr lang="en"/>
              <a:t>Y-axis is Relative Fluorescent Units </a:t>
            </a:r>
            <a:endParaRPr/>
          </a:p>
          <a:p>
            <a:pPr marL="457200" lvl="0" indent="-298450" algn="l" rtl="0">
              <a:spcBef>
                <a:spcPts val="0"/>
              </a:spcBef>
              <a:spcAft>
                <a:spcPts val="0"/>
              </a:spcAft>
              <a:buSzPts val="1100"/>
              <a:buChar char="-"/>
            </a:pPr>
            <a:r>
              <a:rPr lang="en"/>
              <a:t>This graph shows that the Sensor of this system works while also showing that it is even stronger when Candida Albicans has access to tyrosine. </a:t>
            </a:r>
            <a:endParaRPr/>
          </a:p>
          <a:p>
            <a:pPr marL="0" lvl="0" indent="0" algn="l" rtl="0">
              <a:spcBef>
                <a:spcPts val="0"/>
              </a:spcBef>
              <a:spcAft>
                <a:spcPts val="0"/>
              </a:spcAft>
              <a:buNone/>
            </a:pPr>
            <a:endParaRPr/>
          </a:p>
          <a:p>
            <a:pPr marL="0" lvl="0" indent="0" algn="l" rtl="0">
              <a:spcBef>
                <a:spcPts val="0"/>
              </a:spcBef>
              <a:spcAft>
                <a:spcPts val="0"/>
              </a:spcAft>
              <a:buNone/>
            </a:pPr>
            <a:r>
              <a:rPr lang="en"/>
              <a:t>FIGURE C: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Shows the importance of the HpaX protein product (which will be discussed soon).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Shows that this system works with HPA and not Tyrosol, so there is SPECIFICITY.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844400" y="1679425"/>
            <a:ext cx="7777500" cy="102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a:t>A Synthetic System That Senses </a:t>
            </a:r>
            <a:r>
              <a:rPr lang="en" sz="4000" i="1"/>
              <a:t>Candida albicans</a:t>
            </a:r>
            <a:r>
              <a:rPr lang="en" sz="4000"/>
              <a:t> and Inhibits Virulence Factors</a:t>
            </a:r>
            <a:endParaRPr sz="4000"/>
          </a:p>
        </p:txBody>
      </p:sp>
      <p:sp>
        <p:nvSpPr>
          <p:cNvPr id="67" name="Google Shape;67;p13"/>
          <p:cNvSpPr txBox="1">
            <a:spLocks noGrp="1"/>
          </p:cNvSpPr>
          <p:nvPr>
            <p:ph type="subTitle" idx="1"/>
          </p:nvPr>
        </p:nvSpPr>
        <p:spPr>
          <a:xfrm>
            <a:off x="2061650" y="2701814"/>
            <a:ext cx="4870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Michael Tscherner, Tobias W. Giessen, Laura Markey, Carol A. Kumamoto, and Pamela A. Silver</a:t>
            </a:r>
            <a:endParaRPr/>
          </a:p>
        </p:txBody>
      </p:sp>
      <p:sp>
        <p:nvSpPr>
          <p:cNvPr id="68" name="Google Shape;68;p13"/>
          <p:cNvSpPr txBox="1"/>
          <p:nvPr/>
        </p:nvSpPr>
        <p:spPr>
          <a:xfrm>
            <a:off x="844400" y="4297175"/>
            <a:ext cx="7305000" cy="60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Open Sans"/>
                <a:ea typeface="Open Sans"/>
                <a:cs typeface="Open Sans"/>
                <a:sym typeface="Open Sans"/>
              </a:rPr>
              <a:t>Presented By: Yogindra Raghav and Matthew Eckelmeyer </a:t>
            </a:r>
            <a:endParaRPr sz="1800">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2"/>
          <p:cNvSpPr txBox="1">
            <a:spLocks noGrp="1"/>
          </p:cNvSpPr>
          <p:nvPr>
            <p:ph type="title"/>
          </p:nvPr>
        </p:nvSpPr>
        <p:spPr>
          <a:xfrm>
            <a:off x="311700" y="-1139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HPA Sensor Plasmid Exhibits Increased Fluorescence in Close Proximity to </a:t>
            </a:r>
            <a:r>
              <a:rPr lang="en" i="1"/>
              <a:t>C. albicans</a:t>
            </a:r>
            <a:r>
              <a:rPr lang="en"/>
              <a:t> </a:t>
            </a:r>
            <a:endParaRPr/>
          </a:p>
        </p:txBody>
      </p:sp>
      <p:pic>
        <p:nvPicPr>
          <p:cNvPr id="134" name="Google Shape;134;p22"/>
          <p:cNvPicPr preferRelativeResize="0"/>
          <p:nvPr/>
        </p:nvPicPr>
        <p:blipFill rotWithShape="1">
          <a:blip r:embed="rId3">
            <a:alphaModFix/>
          </a:blip>
          <a:srcRect t="47946" r="57538" b="3094"/>
          <a:stretch/>
        </p:blipFill>
        <p:spPr>
          <a:xfrm>
            <a:off x="50250" y="1024675"/>
            <a:ext cx="4100275" cy="4004951"/>
          </a:xfrm>
          <a:prstGeom prst="rect">
            <a:avLst/>
          </a:prstGeom>
          <a:noFill/>
          <a:ln>
            <a:noFill/>
          </a:ln>
        </p:spPr>
      </p:pic>
      <p:pic>
        <p:nvPicPr>
          <p:cNvPr id="135" name="Google Shape;135;p22"/>
          <p:cNvPicPr preferRelativeResize="0"/>
          <p:nvPr/>
        </p:nvPicPr>
        <p:blipFill rotWithShape="1">
          <a:blip r:embed="rId3">
            <a:alphaModFix/>
          </a:blip>
          <a:srcRect l="51357" t="48057" r="2072"/>
          <a:stretch/>
        </p:blipFill>
        <p:spPr>
          <a:xfrm>
            <a:off x="4251450" y="1024675"/>
            <a:ext cx="4858802" cy="40049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3"/>
          <p:cNvSpPr txBox="1">
            <a:spLocks noGrp="1"/>
          </p:cNvSpPr>
          <p:nvPr>
            <p:ph type="title"/>
          </p:nvPr>
        </p:nvSpPr>
        <p:spPr>
          <a:xfrm>
            <a:off x="3312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Cis-2-Dodecenoic Acid (BDSF) Inhibits Hypha Formation</a:t>
            </a:r>
            <a:endParaRPr/>
          </a:p>
        </p:txBody>
      </p:sp>
      <p:pic>
        <p:nvPicPr>
          <p:cNvPr id="141" name="Google Shape;141;p23"/>
          <p:cNvPicPr preferRelativeResize="0"/>
          <p:nvPr/>
        </p:nvPicPr>
        <p:blipFill>
          <a:blip r:embed="rId3">
            <a:alphaModFix/>
          </a:blip>
          <a:stretch>
            <a:fillRect/>
          </a:stretch>
        </p:blipFill>
        <p:spPr>
          <a:xfrm>
            <a:off x="2551075" y="847500"/>
            <a:ext cx="3761826" cy="1503625"/>
          </a:xfrm>
          <a:prstGeom prst="rect">
            <a:avLst/>
          </a:prstGeom>
          <a:noFill/>
          <a:ln>
            <a:noFill/>
          </a:ln>
        </p:spPr>
      </p:pic>
      <p:pic>
        <p:nvPicPr>
          <p:cNvPr id="142" name="Google Shape;142;p23"/>
          <p:cNvPicPr preferRelativeResize="0"/>
          <p:nvPr/>
        </p:nvPicPr>
        <p:blipFill rotWithShape="1">
          <a:blip r:embed="rId4">
            <a:alphaModFix/>
          </a:blip>
          <a:srcRect l="31963" t="22196" r="27030" b="38118"/>
          <a:stretch/>
        </p:blipFill>
        <p:spPr>
          <a:xfrm>
            <a:off x="173800" y="2454550"/>
            <a:ext cx="2709757" cy="2450124"/>
          </a:xfrm>
          <a:prstGeom prst="rect">
            <a:avLst/>
          </a:prstGeom>
          <a:noFill/>
          <a:ln>
            <a:noFill/>
          </a:ln>
        </p:spPr>
      </p:pic>
      <p:pic>
        <p:nvPicPr>
          <p:cNvPr id="143" name="Google Shape;143;p23"/>
          <p:cNvPicPr preferRelativeResize="0"/>
          <p:nvPr/>
        </p:nvPicPr>
        <p:blipFill>
          <a:blip r:embed="rId5">
            <a:alphaModFix/>
          </a:blip>
          <a:stretch>
            <a:fillRect/>
          </a:stretch>
        </p:blipFill>
        <p:spPr>
          <a:xfrm>
            <a:off x="5965025" y="2454550"/>
            <a:ext cx="3005176" cy="2450125"/>
          </a:xfrm>
          <a:prstGeom prst="rect">
            <a:avLst/>
          </a:prstGeom>
          <a:noFill/>
          <a:ln>
            <a:noFill/>
          </a:ln>
        </p:spPr>
      </p:pic>
      <p:cxnSp>
        <p:nvCxnSpPr>
          <p:cNvPr id="144" name="Google Shape;144;p23"/>
          <p:cNvCxnSpPr/>
          <p:nvPr/>
        </p:nvCxnSpPr>
        <p:spPr>
          <a:xfrm rot="10800000" flipH="1">
            <a:off x="2943457" y="3728937"/>
            <a:ext cx="2756400" cy="11700"/>
          </a:xfrm>
          <a:prstGeom prst="straightConnector1">
            <a:avLst/>
          </a:prstGeom>
          <a:noFill/>
          <a:ln w="38100" cap="flat" cmpd="sng">
            <a:solidFill>
              <a:srgbClr val="00FF00"/>
            </a:solidFill>
            <a:prstDash val="solid"/>
            <a:round/>
            <a:headEnd type="none" w="med" len="med"/>
            <a:tailEnd type="triangle" w="med" len="med"/>
          </a:ln>
        </p:spPr>
      </p:cxnSp>
      <p:cxnSp>
        <p:nvCxnSpPr>
          <p:cNvPr id="145" name="Google Shape;145;p23"/>
          <p:cNvCxnSpPr/>
          <p:nvPr/>
        </p:nvCxnSpPr>
        <p:spPr>
          <a:xfrm flipH="1">
            <a:off x="4393988" y="2454550"/>
            <a:ext cx="60600" cy="889500"/>
          </a:xfrm>
          <a:prstGeom prst="straightConnector1">
            <a:avLst/>
          </a:prstGeom>
          <a:noFill/>
          <a:ln w="38100" cap="flat" cmpd="sng">
            <a:solidFill>
              <a:srgbClr val="FF0000"/>
            </a:solidFill>
            <a:prstDash val="solid"/>
            <a:round/>
            <a:headEnd type="none" w="med" len="med"/>
            <a:tailEnd type="triangle" w="med" len="med"/>
          </a:ln>
        </p:spPr>
      </p:cxnSp>
      <p:pic>
        <p:nvPicPr>
          <p:cNvPr id="146" name="Google Shape;146;p23"/>
          <p:cNvPicPr preferRelativeResize="0"/>
          <p:nvPr/>
        </p:nvPicPr>
        <p:blipFill rotWithShape="1">
          <a:blip r:embed="rId6">
            <a:alphaModFix/>
          </a:blip>
          <a:srcRect l="64292" t="23379" r="9509" b="66666"/>
          <a:stretch/>
        </p:blipFill>
        <p:spPr>
          <a:xfrm>
            <a:off x="3419275" y="3537125"/>
            <a:ext cx="1850875" cy="395300"/>
          </a:xfrm>
          <a:prstGeom prst="rect">
            <a:avLst/>
          </a:prstGeom>
          <a:noFill/>
          <a:ln>
            <a:noFill/>
          </a:ln>
        </p:spPr>
      </p:pic>
      <p:sp>
        <p:nvSpPr>
          <p:cNvPr id="147" name="Google Shape;147;p23"/>
          <p:cNvSpPr/>
          <p:nvPr/>
        </p:nvSpPr>
        <p:spPr>
          <a:xfrm>
            <a:off x="6139025" y="2232075"/>
            <a:ext cx="2756400" cy="3005400"/>
          </a:xfrm>
          <a:prstGeom prst="mathMultiply">
            <a:avLst>
              <a:gd name="adj1" fmla="val 23520"/>
            </a:avLst>
          </a:prstGeom>
          <a:solidFill>
            <a:srgbClr val="FF0000"/>
          </a:solid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1000"/>
                                        <p:tgtEl>
                                          <p:spTgt spid="145"/>
                                        </p:tgtEl>
                                      </p:cBhvr>
                                    </p:animEffect>
                                  </p:childTnLst>
                                </p:cTn>
                              </p:par>
                              <p:par>
                                <p:cTn id="8" presetID="10" presetClass="entr" presetSubtype="0" fill="hold" nodeType="withEffect">
                                  <p:stCondLst>
                                    <p:cond delay="0"/>
                                  </p:stCondLst>
                                  <p:childTnLst>
                                    <p:set>
                                      <p:cBhvr>
                                        <p:cTn id="9" dur="1" fill="hold">
                                          <p:stCondLst>
                                            <p:cond delay="0"/>
                                          </p:stCondLst>
                                        </p:cTn>
                                        <p:tgtEl>
                                          <p:spTgt spid="146"/>
                                        </p:tgtEl>
                                        <p:attrNameLst>
                                          <p:attrName>style.visibility</p:attrName>
                                        </p:attrNameLst>
                                      </p:cBhvr>
                                      <p:to>
                                        <p:strVal val="visible"/>
                                      </p:to>
                                    </p:set>
                                    <p:animEffect transition="in" filter="fade">
                                      <p:cBhvr>
                                        <p:cTn id="10" dur="1000"/>
                                        <p:tgtEl>
                                          <p:spTgt spid="146"/>
                                        </p:tgtEl>
                                      </p:cBhvr>
                                    </p:animEffect>
                                  </p:childTnLst>
                                </p:cTn>
                              </p:par>
                              <p:par>
                                <p:cTn id="11" presetID="10" presetClass="entr" presetSubtype="0" fill="hold" nodeType="with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fade">
                                      <p:cBhvr>
                                        <p:cTn id="13" dur="10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4"/>
          <p:cNvSpPr txBox="1">
            <a:spLocks noGrp="1"/>
          </p:cNvSpPr>
          <p:nvPr>
            <p:ph type="title"/>
          </p:nvPr>
        </p:nvSpPr>
        <p:spPr>
          <a:xfrm>
            <a:off x="311700" y="-88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Expression of </a:t>
            </a:r>
            <a:r>
              <a:rPr lang="en" i="1"/>
              <a:t>rpfF</a:t>
            </a:r>
            <a:r>
              <a:rPr lang="en"/>
              <a:t> in </a:t>
            </a:r>
            <a:r>
              <a:rPr lang="en" i="1"/>
              <a:t>E. coli </a:t>
            </a:r>
            <a:r>
              <a:rPr lang="en"/>
              <a:t>Results in Production of Hypha Inhibitor</a:t>
            </a:r>
            <a:endParaRPr/>
          </a:p>
        </p:txBody>
      </p:sp>
      <p:pic>
        <p:nvPicPr>
          <p:cNvPr id="153" name="Google Shape;153;p24"/>
          <p:cNvPicPr preferRelativeResize="0"/>
          <p:nvPr/>
        </p:nvPicPr>
        <p:blipFill rotWithShape="1">
          <a:blip r:embed="rId3">
            <a:alphaModFix/>
          </a:blip>
          <a:srcRect r="50544" b="62410"/>
          <a:stretch/>
        </p:blipFill>
        <p:spPr>
          <a:xfrm>
            <a:off x="1085700" y="1059400"/>
            <a:ext cx="7338175" cy="3938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5"/>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Expression of BDSF in </a:t>
            </a:r>
            <a:r>
              <a:rPr lang="en" i="1"/>
              <a:t>E. coli </a:t>
            </a:r>
            <a:r>
              <a:rPr lang="en"/>
              <a:t>is Sufficient to Inhibit Hypha Formation</a:t>
            </a:r>
            <a:endParaRPr/>
          </a:p>
        </p:txBody>
      </p:sp>
      <p:pic>
        <p:nvPicPr>
          <p:cNvPr id="159" name="Google Shape;159;p25"/>
          <p:cNvPicPr preferRelativeResize="0"/>
          <p:nvPr/>
        </p:nvPicPr>
        <p:blipFill rotWithShape="1">
          <a:blip r:embed="rId3">
            <a:alphaModFix/>
          </a:blip>
          <a:srcRect l="48794" b="53583"/>
          <a:stretch/>
        </p:blipFill>
        <p:spPr>
          <a:xfrm>
            <a:off x="47750" y="1213600"/>
            <a:ext cx="4613551" cy="3554551"/>
          </a:xfrm>
          <a:prstGeom prst="rect">
            <a:avLst/>
          </a:prstGeom>
          <a:noFill/>
          <a:ln>
            <a:noFill/>
          </a:ln>
        </p:spPr>
      </p:pic>
      <p:pic>
        <p:nvPicPr>
          <p:cNvPr id="160" name="Google Shape;160;p25"/>
          <p:cNvPicPr preferRelativeResize="0"/>
          <p:nvPr/>
        </p:nvPicPr>
        <p:blipFill rotWithShape="1">
          <a:blip r:embed="rId3">
            <a:alphaModFix/>
          </a:blip>
          <a:srcRect t="44903" r="50605"/>
          <a:stretch/>
        </p:blipFill>
        <p:spPr>
          <a:xfrm>
            <a:off x="4811975" y="1046500"/>
            <a:ext cx="4332026" cy="3855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6"/>
          <p:cNvSpPr txBox="1">
            <a:spLocks noGrp="1"/>
          </p:cNvSpPr>
          <p:nvPr>
            <p:ph type="title"/>
          </p:nvPr>
        </p:nvSpPr>
        <p:spPr>
          <a:xfrm>
            <a:off x="311700" y="372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BDSF Inhibition of Hypha Formation Reduces Expression of Virulence Factor Candidalysin</a:t>
            </a:r>
            <a:endParaRPr/>
          </a:p>
        </p:txBody>
      </p:sp>
      <p:pic>
        <p:nvPicPr>
          <p:cNvPr id="166" name="Google Shape;166;p26"/>
          <p:cNvPicPr preferRelativeResize="0"/>
          <p:nvPr/>
        </p:nvPicPr>
        <p:blipFill rotWithShape="1">
          <a:blip r:embed="rId3">
            <a:alphaModFix/>
          </a:blip>
          <a:srcRect l="48746" t="46947" b="9694"/>
          <a:stretch/>
        </p:blipFill>
        <p:spPr>
          <a:xfrm>
            <a:off x="1267025" y="1224625"/>
            <a:ext cx="6560000" cy="39188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7"/>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BDSF Production Prevents Attack of </a:t>
            </a:r>
            <a:r>
              <a:rPr lang="en" i="1"/>
              <a:t>C. albicans</a:t>
            </a:r>
            <a:r>
              <a:rPr lang="en"/>
              <a:t> Hypha on </a:t>
            </a:r>
            <a:r>
              <a:rPr lang="en" i="1"/>
              <a:t>Caco-2 </a:t>
            </a:r>
            <a:r>
              <a:rPr lang="en"/>
              <a:t>Epithelial Cells</a:t>
            </a:r>
            <a:endParaRPr/>
          </a:p>
        </p:txBody>
      </p:sp>
      <p:pic>
        <p:nvPicPr>
          <p:cNvPr id="172" name="Google Shape;172;p27"/>
          <p:cNvPicPr preferRelativeResize="0"/>
          <p:nvPr/>
        </p:nvPicPr>
        <p:blipFill rotWithShape="1">
          <a:blip r:embed="rId3">
            <a:alphaModFix/>
          </a:blip>
          <a:srcRect l="3358" t="3487" r="50000" b="58188"/>
          <a:stretch/>
        </p:blipFill>
        <p:spPr>
          <a:xfrm>
            <a:off x="1347950" y="1140550"/>
            <a:ext cx="6752903" cy="4084227"/>
          </a:xfrm>
          <a:prstGeom prst="rect">
            <a:avLst/>
          </a:prstGeom>
          <a:noFill/>
          <a:ln>
            <a:noFill/>
          </a:ln>
        </p:spPr>
      </p:pic>
      <p:pic>
        <p:nvPicPr>
          <p:cNvPr id="173" name="Google Shape;173;p27"/>
          <p:cNvPicPr preferRelativeResize="0"/>
          <p:nvPr/>
        </p:nvPicPr>
        <p:blipFill>
          <a:blip r:embed="rId4">
            <a:alphaModFix/>
          </a:blip>
          <a:stretch>
            <a:fillRect/>
          </a:stretch>
        </p:blipFill>
        <p:spPr>
          <a:xfrm>
            <a:off x="228600" y="1467326"/>
            <a:ext cx="1327596" cy="1547075"/>
          </a:xfrm>
          <a:prstGeom prst="rect">
            <a:avLst/>
          </a:prstGeom>
          <a:noFill/>
          <a:ln>
            <a:noFill/>
          </a:ln>
        </p:spPr>
      </p:pic>
      <p:pic>
        <p:nvPicPr>
          <p:cNvPr id="174" name="Google Shape;174;p27"/>
          <p:cNvPicPr preferRelativeResize="0"/>
          <p:nvPr/>
        </p:nvPicPr>
        <p:blipFill>
          <a:blip r:embed="rId5">
            <a:alphaModFix/>
          </a:blip>
          <a:stretch>
            <a:fillRect/>
          </a:stretch>
        </p:blipFill>
        <p:spPr>
          <a:xfrm>
            <a:off x="7632475" y="1503600"/>
            <a:ext cx="1327600" cy="1474525"/>
          </a:xfrm>
          <a:prstGeom prst="rect">
            <a:avLst/>
          </a:prstGeom>
          <a:noFill/>
          <a:ln>
            <a:noFill/>
          </a:ln>
        </p:spPr>
      </p:pic>
      <p:sp>
        <p:nvSpPr>
          <p:cNvPr id="175" name="Google Shape;175;p27"/>
          <p:cNvSpPr/>
          <p:nvPr/>
        </p:nvSpPr>
        <p:spPr>
          <a:xfrm>
            <a:off x="1685000" y="1904150"/>
            <a:ext cx="383100" cy="243900"/>
          </a:xfrm>
          <a:prstGeom prst="right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7"/>
          <p:cNvSpPr/>
          <p:nvPr/>
        </p:nvSpPr>
        <p:spPr>
          <a:xfrm rot="10800000">
            <a:off x="7165200" y="2049251"/>
            <a:ext cx="383100" cy="2439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8"/>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Increasing BDSF Supplementation Decreases </a:t>
            </a:r>
            <a:r>
              <a:rPr lang="en" i="1"/>
              <a:t>Caco-2 </a:t>
            </a:r>
            <a:r>
              <a:rPr lang="en"/>
              <a:t>Epithelial Cell Damage</a:t>
            </a:r>
            <a:endParaRPr/>
          </a:p>
        </p:txBody>
      </p:sp>
      <p:pic>
        <p:nvPicPr>
          <p:cNvPr id="182" name="Google Shape;182;p28"/>
          <p:cNvPicPr preferRelativeResize="0"/>
          <p:nvPr/>
        </p:nvPicPr>
        <p:blipFill rotWithShape="1">
          <a:blip r:embed="rId3">
            <a:alphaModFix/>
          </a:blip>
          <a:srcRect l="50000" b="56196"/>
          <a:stretch/>
        </p:blipFill>
        <p:spPr>
          <a:xfrm>
            <a:off x="1608713" y="1188400"/>
            <a:ext cx="5926576" cy="387472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9"/>
          <p:cNvSpPr txBox="1">
            <a:spLocks noGrp="1"/>
          </p:cNvSpPr>
          <p:nvPr>
            <p:ph type="title"/>
          </p:nvPr>
        </p:nvSpPr>
        <p:spPr>
          <a:xfrm>
            <a:off x="311700" y="2128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C. albicans </a:t>
            </a:r>
            <a:r>
              <a:rPr lang="en"/>
              <a:t>Induces </a:t>
            </a:r>
            <a:r>
              <a:rPr lang="en" i="1"/>
              <a:t>Caco-2</a:t>
            </a:r>
            <a:r>
              <a:rPr lang="en"/>
              <a:t> Epithelial Cell Damage</a:t>
            </a:r>
            <a:endParaRPr/>
          </a:p>
        </p:txBody>
      </p:sp>
      <p:pic>
        <p:nvPicPr>
          <p:cNvPr id="188" name="Google Shape;188;p29"/>
          <p:cNvPicPr preferRelativeResize="0"/>
          <p:nvPr/>
        </p:nvPicPr>
        <p:blipFill rotWithShape="1">
          <a:blip r:embed="rId3">
            <a:alphaModFix/>
          </a:blip>
          <a:srcRect t="45015" r="19555"/>
          <a:stretch/>
        </p:blipFill>
        <p:spPr>
          <a:xfrm>
            <a:off x="440675" y="859175"/>
            <a:ext cx="8262647" cy="416822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0"/>
          <p:cNvSpPr txBox="1">
            <a:spLocks noGrp="1"/>
          </p:cNvSpPr>
          <p:nvPr>
            <p:ph type="title"/>
          </p:nvPr>
        </p:nvSpPr>
        <p:spPr>
          <a:xfrm>
            <a:off x="311700" y="959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E. Coli</a:t>
            </a:r>
            <a:r>
              <a:rPr lang="en"/>
              <a:t> Can Be Engineered to Combine HPA Sensor and </a:t>
            </a:r>
            <a:r>
              <a:rPr lang="en" i="1"/>
              <a:t>rpfF </a:t>
            </a:r>
            <a:r>
              <a:rPr lang="en"/>
              <a:t>Plasmid </a:t>
            </a:r>
            <a:endParaRPr/>
          </a:p>
        </p:txBody>
      </p:sp>
      <p:pic>
        <p:nvPicPr>
          <p:cNvPr id="194" name="Google Shape;194;p30"/>
          <p:cNvPicPr preferRelativeResize="0"/>
          <p:nvPr/>
        </p:nvPicPr>
        <p:blipFill rotWithShape="1">
          <a:blip r:embed="rId3">
            <a:alphaModFix/>
          </a:blip>
          <a:srcRect r="53122" b="87780"/>
          <a:stretch/>
        </p:blipFill>
        <p:spPr>
          <a:xfrm>
            <a:off x="426200" y="1217925"/>
            <a:ext cx="8291599" cy="2857398"/>
          </a:xfrm>
          <a:prstGeom prst="rect">
            <a:avLst/>
          </a:prstGeom>
          <a:noFill/>
          <a:ln>
            <a:noFill/>
          </a:ln>
        </p:spPr>
      </p:pic>
      <p:pic>
        <p:nvPicPr>
          <p:cNvPr id="195" name="Google Shape;195;p30"/>
          <p:cNvPicPr preferRelativeResize="0"/>
          <p:nvPr/>
        </p:nvPicPr>
        <p:blipFill>
          <a:blip r:embed="rId4">
            <a:alphaModFix/>
          </a:blip>
          <a:stretch>
            <a:fillRect/>
          </a:stretch>
        </p:blipFill>
        <p:spPr>
          <a:xfrm>
            <a:off x="7292125" y="4002950"/>
            <a:ext cx="1473875" cy="916525"/>
          </a:xfrm>
          <a:prstGeom prst="rect">
            <a:avLst/>
          </a:prstGeom>
          <a:noFill/>
          <a:ln>
            <a:noFill/>
          </a:ln>
        </p:spPr>
      </p:pic>
      <p:pic>
        <p:nvPicPr>
          <p:cNvPr id="196" name="Google Shape;196;p30"/>
          <p:cNvPicPr preferRelativeResize="0"/>
          <p:nvPr/>
        </p:nvPicPr>
        <p:blipFill>
          <a:blip r:embed="rId5">
            <a:alphaModFix/>
          </a:blip>
          <a:stretch>
            <a:fillRect/>
          </a:stretch>
        </p:blipFill>
        <p:spPr>
          <a:xfrm>
            <a:off x="426200" y="4002950"/>
            <a:ext cx="1368670" cy="916525"/>
          </a:xfrm>
          <a:prstGeom prst="rect">
            <a:avLst/>
          </a:prstGeom>
          <a:noFill/>
          <a:ln>
            <a:noFill/>
          </a:ln>
        </p:spPr>
      </p:pic>
      <p:sp>
        <p:nvSpPr>
          <p:cNvPr id="197" name="Google Shape;197;p30"/>
          <p:cNvSpPr txBox="1"/>
          <p:nvPr/>
        </p:nvSpPr>
        <p:spPr>
          <a:xfrm rot="-932462">
            <a:off x="1077889" y="1892012"/>
            <a:ext cx="1033485" cy="22833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Open Sans"/>
                <a:ea typeface="Open Sans"/>
                <a:cs typeface="Open Sans"/>
                <a:sym typeface="Open Sans"/>
              </a:rPr>
              <a:t>HPA Transporter</a:t>
            </a:r>
            <a:endParaRPr sz="1000">
              <a:latin typeface="Open Sans"/>
              <a:ea typeface="Open Sans"/>
              <a:cs typeface="Open Sans"/>
              <a:sym typeface="Open Sans"/>
            </a:endParaRPr>
          </a:p>
        </p:txBody>
      </p:sp>
      <p:sp>
        <p:nvSpPr>
          <p:cNvPr id="198" name="Google Shape;198;p30"/>
          <p:cNvSpPr txBox="1"/>
          <p:nvPr/>
        </p:nvSpPr>
        <p:spPr>
          <a:xfrm rot="5122">
            <a:off x="2654026" y="2718125"/>
            <a:ext cx="1208101" cy="22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latin typeface="Open Sans"/>
                <a:ea typeface="Open Sans"/>
                <a:cs typeface="Open Sans"/>
                <a:sym typeface="Open Sans"/>
              </a:rPr>
              <a:t>HPA Transporter Gene</a:t>
            </a:r>
            <a:endParaRPr sz="900">
              <a:latin typeface="Open Sans"/>
              <a:ea typeface="Open Sans"/>
              <a:cs typeface="Open Sans"/>
              <a:sym typeface="Open Sans"/>
            </a:endParaRPr>
          </a:p>
        </p:txBody>
      </p:sp>
      <p:sp>
        <p:nvSpPr>
          <p:cNvPr id="199" name="Google Shape;199;p30"/>
          <p:cNvSpPr txBox="1"/>
          <p:nvPr/>
        </p:nvSpPr>
        <p:spPr>
          <a:xfrm rot="4945">
            <a:off x="3946349" y="2718125"/>
            <a:ext cx="1251301" cy="22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latin typeface="Open Sans"/>
                <a:ea typeface="Open Sans"/>
                <a:cs typeface="Open Sans"/>
                <a:sym typeface="Open Sans"/>
              </a:rPr>
              <a:t>HPA Transcription Factor Gene</a:t>
            </a:r>
            <a:endParaRPr sz="900">
              <a:latin typeface="Open Sans"/>
              <a:ea typeface="Open Sans"/>
              <a:cs typeface="Open Sans"/>
              <a:sym typeface="Open Sans"/>
            </a:endParaRPr>
          </a:p>
        </p:txBody>
      </p:sp>
      <p:sp>
        <p:nvSpPr>
          <p:cNvPr id="200" name="Google Shape;200;p30"/>
          <p:cNvSpPr txBox="1"/>
          <p:nvPr/>
        </p:nvSpPr>
        <p:spPr>
          <a:xfrm rot="4608">
            <a:off x="3452999" y="1662850"/>
            <a:ext cx="1119001" cy="22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latin typeface="Open Sans"/>
                <a:ea typeface="Open Sans"/>
                <a:cs typeface="Open Sans"/>
                <a:sym typeface="Open Sans"/>
              </a:rPr>
              <a:t>HPA Transcription Factor</a:t>
            </a:r>
            <a:endParaRPr sz="900">
              <a:latin typeface="Open Sans"/>
              <a:ea typeface="Open Sans"/>
              <a:cs typeface="Open Sans"/>
              <a:sym typeface="Open Sans"/>
            </a:endParaRPr>
          </a:p>
        </p:txBody>
      </p:sp>
      <p:sp>
        <p:nvSpPr>
          <p:cNvPr id="201" name="Google Shape;201;p30"/>
          <p:cNvSpPr txBox="1"/>
          <p:nvPr/>
        </p:nvSpPr>
        <p:spPr>
          <a:xfrm rot="4945">
            <a:off x="5277774" y="1510450"/>
            <a:ext cx="1251301" cy="22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latin typeface="Open Sans"/>
                <a:ea typeface="Open Sans"/>
                <a:cs typeface="Open Sans"/>
                <a:sym typeface="Open Sans"/>
              </a:rPr>
              <a:t>Enzyme that produces BDSF</a:t>
            </a:r>
            <a:endParaRPr sz="900">
              <a:latin typeface="Open Sans"/>
              <a:ea typeface="Open Sans"/>
              <a:cs typeface="Open Sans"/>
              <a:sym typeface="Open Sans"/>
            </a:endParaRPr>
          </a:p>
        </p:txBody>
      </p:sp>
      <p:sp>
        <p:nvSpPr>
          <p:cNvPr id="202" name="Google Shape;202;p30"/>
          <p:cNvSpPr txBox="1"/>
          <p:nvPr/>
        </p:nvSpPr>
        <p:spPr>
          <a:xfrm rot="4945">
            <a:off x="5526424" y="2725650"/>
            <a:ext cx="1251301" cy="22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latin typeface="Open Sans"/>
                <a:ea typeface="Open Sans"/>
                <a:cs typeface="Open Sans"/>
                <a:sym typeface="Open Sans"/>
              </a:rPr>
              <a:t>Gene that produces RpfF enzyme</a:t>
            </a:r>
            <a:endParaRPr sz="900">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1"/>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Induction With HPA Stimulates Production of BDSF in Mouse </a:t>
            </a:r>
            <a:r>
              <a:rPr lang="en" i="1"/>
              <a:t>E. Coli</a:t>
            </a:r>
            <a:r>
              <a:rPr lang="en"/>
              <a:t> Strain NGF-1</a:t>
            </a:r>
            <a:endParaRPr/>
          </a:p>
        </p:txBody>
      </p:sp>
      <p:pic>
        <p:nvPicPr>
          <p:cNvPr id="208" name="Google Shape;208;p31"/>
          <p:cNvPicPr preferRelativeResize="0"/>
          <p:nvPr/>
        </p:nvPicPr>
        <p:blipFill rotWithShape="1">
          <a:blip r:embed="rId3">
            <a:alphaModFix/>
          </a:blip>
          <a:srcRect l="48043" b="69977"/>
          <a:stretch/>
        </p:blipFill>
        <p:spPr>
          <a:xfrm>
            <a:off x="1604025" y="1207500"/>
            <a:ext cx="5935952" cy="38198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311700" y="660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Candida Albicans</a:t>
            </a:r>
            <a:r>
              <a:rPr lang="en"/>
              <a:t> Has Serious Health Implications</a:t>
            </a:r>
            <a:endParaRPr/>
          </a:p>
        </p:txBody>
      </p:sp>
      <p:pic>
        <p:nvPicPr>
          <p:cNvPr id="74" name="Google Shape;74;p14"/>
          <p:cNvPicPr preferRelativeResize="0"/>
          <p:nvPr/>
        </p:nvPicPr>
        <p:blipFill rotWithShape="1">
          <a:blip r:embed="rId3">
            <a:alphaModFix/>
          </a:blip>
          <a:srcRect l="24977" t="15293" r="18804" b="11984"/>
          <a:stretch/>
        </p:blipFill>
        <p:spPr>
          <a:xfrm>
            <a:off x="311700" y="772225"/>
            <a:ext cx="3252701" cy="4219599"/>
          </a:xfrm>
          <a:prstGeom prst="rect">
            <a:avLst/>
          </a:prstGeom>
          <a:noFill/>
          <a:ln>
            <a:noFill/>
          </a:ln>
        </p:spPr>
      </p:pic>
      <p:pic>
        <p:nvPicPr>
          <p:cNvPr id="75" name="Google Shape;75;p14"/>
          <p:cNvPicPr preferRelativeResize="0"/>
          <p:nvPr/>
        </p:nvPicPr>
        <p:blipFill>
          <a:blip r:embed="rId4">
            <a:alphaModFix/>
          </a:blip>
          <a:stretch>
            <a:fillRect/>
          </a:stretch>
        </p:blipFill>
        <p:spPr>
          <a:xfrm>
            <a:off x="4307500" y="772225"/>
            <a:ext cx="4564199" cy="4290977"/>
          </a:xfrm>
          <a:prstGeom prst="rect">
            <a:avLst/>
          </a:prstGeom>
          <a:noFill/>
          <a:ln>
            <a:noFill/>
          </a:ln>
        </p:spPr>
      </p:pic>
      <p:sp>
        <p:nvSpPr>
          <p:cNvPr id="76" name="Google Shape;76;p14"/>
          <p:cNvSpPr/>
          <p:nvPr/>
        </p:nvSpPr>
        <p:spPr>
          <a:xfrm>
            <a:off x="984500" y="1762300"/>
            <a:ext cx="1808400" cy="1205400"/>
          </a:xfrm>
          <a:prstGeom prst="rect">
            <a:avLst/>
          </a:prstGeom>
          <a:noFill/>
          <a:ln w="7620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10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2"/>
          <p:cNvSpPr txBox="1">
            <a:spLocks noGrp="1"/>
          </p:cNvSpPr>
          <p:nvPr>
            <p:ph type="title"/>
          </p:nvPr>
        </p:nvSpPr>
        <p:spPr>
          <a:xfrm>
            <a:off x="311700" y="-9250"/>
            <a:ext cx="8779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Sense-and-Respond System Decreases </a:t>
            </a:r>
            <a:r>
              <a:rPr lang="en" i="1"/>
              <a:t>C. albicans-</a:t>
            </a:r>
            <a:r>
              <a:rPr lang="en"/>
              <a:t>Mediated Damage of Mouse Epithelial Cells</a:t>
            </a:r>
            <a:endParaRPr/>
          </a:p>
        </p:txBody>
      </p:sp>
      <p:pic>
        <p:nvPicPr>
          <p:cNvPr id="214" name="Google Shape;214;p32"/>
          <p:cNvPicPr preferRelativeResize="0"/>
          <p:nvPr/>
        </p:nvPicPr>
        <p:blipFill rotWithShape="1">
          <a:blip r:embed="rId3">
            <a:alphaModFix/>
          </a:blip>
          <a:srcRect l="50000" t="29117" b="37247"/>
          <a:stretch/>
        </p:blipFill>
        <p:spPr>
          <a:xfrm>
            <a:off x="1866225" y="1225450"/>
            <a:ext cx="5411548" cy="380194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3"/>
          <p:cNvSpPr txBox="1">
            <a:spLocks noGrp="1"/>
          </p:cNvSpPr>
          <p:nvPr>
            <p:ph type="title"/>
          </p:nvPr>
        </p:nvSpPr>
        <p:spPr>
          <a:xfrm>
            <a:off x="311700" y="1315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Sense-and-Respond System Causes Significant Reduction in Hypha Formation vs. Control</a:t>
            </a:r>
            <a:endParaRPr/>
          </a:p>
        </p:txBody>
      </p:sp>
      <p:pic>
        <p:nvPicPr>
          <p:cNvPr id="220" name="Google Shape;220;p33"/>
          <p:cNvPicPr preferRelativeResize="0"/>
          <p:nvPr/>
        </p:nvPicPr>
        <p:blipFill rotWithShape="1">
          <a:blip r:embed="rId3">
            <a:alphaModFix/>
          </a:blip>
          <a:srcRect l="50000" t="62753"/>
          <a:stretch/>
        </p:blipFill>
        <p:spPr>
          <a:xfrm>
            <a:off x="2006500" y="1277150"/>
            <a:ext cx="4825198" cy="373015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4"/>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Functional System Reduces Expression of Virulence Factor Candidalysin</a:t>
            </a:r>
            <a:endParaRPr/>
          </a:p>
          <a:p>
            <a:pPr marL="0" lvl="0" indent="0" algn="l" rtl="0">
              <a:spcBef>
                <a:spcPts val="0"/>
              </a:spcBef>
              <a:spcAft>
                <a:spcPts val="0"/>
              </a:spcAft>
              <a:buNone/>
            </a:pPr>
            <a:r>
              <a:rPr lang="en"/>
              <a:t> </a:t>
            </a:r>
            <a:endParaRPr/>
          </a:p>
        </p:txBody>
      </p:sp>
      <p:pic>
        <p:nvPicPr>
          <p:cNvPr id="226" name="Google Shape;226;p34"/>
          <p:cNvPicPr preferRelativeResize="0"/>
          <p:nvPr/>
        </p:nvPicPr>
        <p:blipFill rotWithShape="1">
          <a:blip r:embed="rId3">
            <a:alphaModFix/>
          </a:blip>
          <a:srcRect t="54627" r="50000"/>
          <a:stretch/>
        </p:blipFill>
        <p:spPr>
          <a:xfrm>
            <a:off x="2376650" y="1172675"/>
            <a:ext cx="4390698" cy="38547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5"/>
          <p:cNvSpPr txBox="1">
            <a:spLocks noGrp="1"/>
          </p:cNvSpPr>
          <p:nvPr>
            <p:ph type="title"/>
          </p:nvPr>
        </p:nvSpPr>
        <p:spPr>
          <a:xfrm>
            <a:off x="311700" y="-4245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Journal Club Discussion Points	</a:t>
            </a:r>
            <a:endParaRPr/>
          </a:p>
        </p:txBody>
      </p:sp>
      <p:sp>
        <p:nvSpPr>
          <p:cNvPr id="232" name="Google Shape;232;p35"/>
          <p:cNvSpPr txBox="1">
            <a:spLocks noGrp="1"/>
          </p:cNvSpPr>
          <p:nvPr>
            <p:ph type="body" idx="1"/>
          </p:nvPr>
        </p:nvSpPr>
        <p:spPr>
          <a:xfrm>
            <a:off x="36900" y="664950"/>
            <a:ext cx="9070200" cy="44190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Clr>
                <a:srgbClr val="000000"/>
              </a:buClr>
              <a:buSzPts val="1200"/>
              <a:buChar char="●"/>
            </a:pPr>
            <a:r>
              <a:rPr lang="en" sz="1200">
                <a:solidFill>
                  <a:srgbClr val="000000"/>
                </a:solidFill>
              </a:rPr>
              <a:t>Why is targeting virulence factors potentially better than using antifungals?</a:t>
            </a:r>
            <a:br>
              <a:rPr lang="en" sz="1200">
                <a:solidFill>
                  <a:srgbClr val="000000"/>
                </a:solidFill>
              </a:rPr>
            </a:br>
            <a:r>
              <a:rPr lang="en" sz="1200">
                <a:solidFill>
                  <a:srgbClr val="000000"/>
                </a:solidFill>
              </a:rPr>
              <a:t>You can avoid “superbug” resistance strains.</a:t>
            </a:r>
            <a:endParaRPr sz="1200">
              <a:solidFill>
                <a:srgbClr val="000000"/>
              </a:solidFill>
            </a:endParaRPr>
          </a:p>
          <a:p>
            <a:pPr marL="457200" lvl="0" indent="0" algn="l" rtl="0">
              <a:lnSpc>
                <a:spcPct val="100000"/>
              </a:lnSpc>
              <a:spcBef>
                <a:spcPts val="0"/>
              </a:spcBef>
              <a:spcAft>
                <a:spcPts val="0"/>
              </a:spcAft>
              <a:buNone/>
            </a:pPr>
            <a:endParaRPr sz="1200">
              <a:solidFill>
                <a:srgbClr val="000000"/>
              </a:solidFill>
            </a:endParaRPr>
          </a:p>
          <a:p>
            <a:pPr marL="457200" lvl="0" indent="-304800" algn="l" rtl="0">
              <a:lnSpc>
                <a:spcPct val="100000"/>
              </a:lnSpc>
              <a:spcBef>
                <a:spcPts val="0"/>
              </a:spcBef>
              <a:spcAft>
                <a:spcPts val="0"/>
              </a:spcAft>
              <a:buClr>
                <a:srgbClr val="000000"/>
              </a:buClr>
              <a:buSzPts val="1200"/>
              <a:buChar char="●"/>
            </a:pPr>
            <a:r>
              <a:rPr lang="en" sz="1200">
                <a:solidFill>
                  <a:srgbClr val="000000"/>
                </a:solidFill>
              </a:rPr>
              <a:t>Is HPA actually unique molecule secreted by C. albicans? What does this mean for specificity?</a:t>
            </a:r>
            <a:endParaRPr sz="1200">
              <a:solidFill>
                <a:srgbClr val="000000"/>
              </a:solidFill>
            </a:endParaRPr>
          </a:p>
          <a:p>
            <a:pPr marL="457200" lvl="0" indent="0" algn="l" rtl="0">
              <a:lnSpc>
                <a:spcPct val="100000"/>
              </a:lnSpc>
              <a:spcBef>
                <a:spcPts val="0"/>
              </a:spcBef>
              <a:spcAft>
                <a:spcPts val="0"/>
              </a:spcAft>
              <a:buNone/>
            </a:pPr>
            <a:r>
              <a:rPr lang="en" sz="1200">
                <a:solidFill>
                  <a:srgbClr val="000000"/>
                </a:solidFill>
              </a:rPr>
              <a:t>Made by humans and plants</a:t>
            </a:r>
            <a:endParaRPr sz="1200">
              <a:solidFill>
                <a:srgbClr val="000000"/>
              </a:solidFill>
            </a:endParaRPr>
          </a:p>
          <a:p>
            <a:pPr marL="457200" lvl="0" indent="0" algn="l" rtl="0">
              <a:lnSpc>
                <a:spcPct val="100000"/>
              </a:lnSpc>
              <a:spcBef>
                <a:spcPts val="0"/>
              </a:spcBef>
              <a:spcAft>
                <a:spcPts val="0"/>
              </a:spcAft>
              <a:buNone/>
            </a:pPr>
            <a:endParaRPr sz="1200">
              <a:solidFill>
                <a:srgbClr val="000000"/>
              </a:solidFill>
            </a:endParaRPr>
          </a:p>
          <a:p>
            <a:pPr marL="457200" lvl="0" indent="-304800" algn="l" rtl="0">
              <a:lnSpc>
                <a:spcPct val="100000"/>
              </a:lnSpc>
              <a:spcBef>
                <a:spcPts val="0"/>
              </a:spcBef>
              <a:spcAft>
                <a:spcPts val="0"/>
              </a:spcAft>
              <a:buClr>
                <a:srgbClr val="000000"/>
              </a:buClr>
              <a:buSzPts val="1200"/>
              <a:buChar char="●"/>
            </a:pPr>
            <a:r>
              <a:rPr lang="en" sz="1200">
                <a:solidFill>
                  <a:srgbClr val="000000"/>
                </a:solidFill>
              </a:rPr>
              <a:t>What is the purpose of lactate dehydrogenase? How could it be used to measure cell lysis?</a:t>
            </a:r>
            <a:endParaRPr sz="1200">
              <a:solidFill>
                <a:srgbClr val="000000"/>
              </a:solidFill>
            </a:endParaRPr>
          </a:p>
          <a:p>
            <a:pPr marL="457200" lvl="0" indent="0" algn="l" rtl="0">
              <a:lnSpc>
                <a:spcPct val="100000"/>
              </a:lnSpc>
              <a:spcBef>
                <a:spcPts val="0"/>
              </a:spcBef>
              <a:spcAft>
                <a:spcPts val="0"/>
              </a:spcAft>
              <a:buNone/>
            </a:pPr>
            <a:r>
              <a:rPr lang="en" sz="1200">
                <a:solidFill>
                  <a:srgbClr val="000000"/>
                </a:solidFill>
              </a:rPr>
              <a:t>Converts pyruvate to lactate and is generally abundant. Converts NAD+ to NADH and H+ which then the H+ can react to form a red color with enzyme in colorimetric assay</a:t>
            </a:r>
            <a:endParaRPr sz="1200">
              <a:solidFill>
                <a:srgbClr val="000000"/>
              </a:solidFill>
            </a:endParaRPr>
          </a:p>
          <a:p>
            <a:pPr marL="457200" lvl="0" indent="0" algn="l" rtl="0">
              <a:lnSpc>
                <a:spcPct val="100000"/>
              </a:lnSpc>
              <a:spcBef>
                <a:spcPts val="0"/>
              </a:spcBef>
              <a:spcAft>
                <a:spcPts val="0"/>
              </a:spcAft>
              <a:buNone/>
            </a:pPr>
            <a:endParaRPr sz="1200">
              <a:solidFill>
                <a:srgbClr val="000000"/>
              </a:solidFill>
            </a:endParaRPr>
          </a:p>
          <a:p>
            <a:pPr marL="457200" lvl="0" indent="-304800" algn="l" rtl="0">
              <a:lnSpc>
                <a:spcPct val="100000"/>
              </a:lnSpc>
              <a:spcBef>
                <a:spcPts val="0"/>
              </a:spcBef>
              <a:spcAft>
                <a:spcPts val="0"/>
              </a:spcAft>
              <a:buClr>
                <a:srgbClr val="000000"/>
              </a:buClr>
              <a:buSzPts val="1200"/>
              <a:buChar char="●"/>
            </a:pPr>
            <a:r>
              <a:rPr lang="en" sz="1200">
                <a:solidFill>
                  <a:srgbClr val="000000"/>
                </a:solidFill>
              </a:rPr>
              <a:t>What is the most common disease caused by C. albicans infection?</a:t>
            </a:r>
            <a:endParaRPr sz="1200">
              <a:solidFill>
                <a:srgbClr val="000000"/>
              </a:solidFill>
            </a:endParaRPr>
          </a:p>
          <a:p>
            <a:pPr marL="457200" lvl="0" indent="0" algn="l" rtl="0">
              <a:lnSpc>
                <a:spcPct val="100000"/>
              </a:lnSpc>
              <a:spcBef>
                <a:spcPts val="0"/>
              </a:spcBef>
              <a:spcAft>
                <a:spcPts val="0"/>
              </a:spcAft>
              <a:buNone/>
            </a:pPr>
            <a:r>
              <a:rPr lang="en" sz="1200">
                <a:solidFill>
                  <a:srgbClr val="000000"/>
                </a:solidFill>
              </a:rPr>
              <a:t>Candidemia</a:t>
            </a:r>
            <a:endParaRPr sz="1200">
              <a:solidFill>
                <a:srgbClr val="000000"/>
              </a:solidFill>
            </a:endParaRPr>
          </a:p>
          <a:p>
            <a:pPr marL="0" lvl="0" indent="0" algn="l" rtl="0">
              <a:lnSpc>
                <a:spcPct val="100000"/>
              </a:lnSpc>
              <a:spcBef>
                <a:spcPts val="0"/>
              </a:spcBef>
              <a:spcAft>
                <a:spcPts val="0"/>
              </a:spcAft>
              <a:buNone/>
            </a:pPr>
            <a:endParaRPr sz="1200">
              <a:solidFill>
                <a:srgbClr val="000000"/>
              </a:solidFill>
            </a:endParaRPr>
          </a:p>
          <a:p>
            <a:pPr marL="457200" lvl="0" indent="-304800" algn="l" rtl="0">
              <a:lnSpc>
                <a:spcPct val="100000"/>
              </a:lnSpc>
              <a:spcBef>
                <a:spcPts val="0"/>
              </a:spcBef>
              <a:spcAft>
                <a:spcPts val="0"/>
              </a:spcAft>
              <a:buClr>
                <a:srgbClr val="000000"/>
              </a:buClr>
              <a:buSzPts val="1200"/>
              <a:buChar char="●"/>
            </a:pPr>
            <a:r>
              <a:rPr lang="en" sz="1200">
                <a:solidFill>
                  <a:srgbClr val="000000"/>
                </a:solidFill>
              </a:rPr>
              <a:t>What other important E. coli strain contains a HPA transporter?</a:t>
            </a:r>
            <a:endParaRPr sz="1200">
              <a:solidFill>
                <a:srgbClr val="000000"/>
              </a:solidFill>
            </a:endParaRPr>
          </a:p>
          <a:p>
            <a:pPr marL="457200" lvl="0" indent="0" algn="l" rtl="0">
              <a:lnSpc>
                <a:spcPct val="100000"/>
              </a:lnSpc>
              <a:spcBef>
                <a:spcPts val="0"/>
              </a:spcBef>
              <a:spcAft>
                <a:spcPts val="0"/>
              </a:spcAft>
              <a:buNone/>
            </a:pPr>
            <a:r>
              <a:rPr lang="en" sz="1200">
                <a:solidFill>
                  <a:srgbClr val="000000"/>
                </a:solidFill>
              </a:rPr>
              <a:t>E. coli HS (Human strain)</a:t>
            </a:r>
            <a:endParaRPr sz="1200">
              <a:solidFill>
                <a:srgbClr val="000000"/>
              </a:solidFill>
            </a:endParaRPr>
          </a:p>
          <a:p>
            <a:pPr marL="0" lvl="0" indent="0" algn="l" rtl="0">
              <a:lnSpc>
                <a:spcPct val="100000"/>
              </a:lnSpc>
              <a:spcBef>
                <a:spcPts val="0"/>
              </a:spcBef>
              <a:spcAft>
                <a:spcPts val="0"/>
              </a:spcAft>
              <a:buNone/>
            </a:pPr>
            <a:endParaRPr sz="1200">
              <a:solidFill>
                <a:srgbClr val="000000"/>
              </a:solidFill>
            </a:endParaRPr>
          </a:p>
          <a:p>
            <a:pPr marL="457200" lvl="0" indent="-304800" algn="l" rtl="0">
              <a:lnSpc>
                <a:spcPct val="100000"/>
              </a:lnSpc>
              <a:spcBef>
                <a:spcPts val="0"/>
              </a:spcBef>
              <a:spcAft>
                <a:spcPts val="0"/>
              </a:spcAft>
              <a:buClr>
                <a:srgbClr val="000000"/>
              </a:buClr>
              <a:buSzPts val="1200"/>
              <a:buChar char="●"/>
            </a:pPr>
            <a:r>
              <a:rPr lang="en" sz="1200">
                <a:solidFill>
                  <a:srgbClr val="000000"/>
                </a:solidFill>
              </a:rPr>
              <a:t>Could such a system prevent conditions like oral thrush?</a:t>
            </a:r>
            <a:endParaRPr sz="1200">
              <a:solidFill>
                <a:srgbClr val="000000"/>
              </a:solidFill>
            </a:endParaRPr>
          </a:p>
          <a:p>
            <a:pPr marL="457200" lvl="0" indent="0" algn="l" rtl="0">
              <a:lnSpc>
                <a:spcPct val="100000"/>
              </a:lnSpc>
              <a:spcBef>
                <a:spcPts val="0"/>
              </a:spcBef>
              <a:spcAft>
                <a:spcPts val="0"/>
              </a:spcAft>
              <a:buNone/>
            </a:pPr>
            <a:r>
              <a:rPr lang="en" sz="1200">
                <a:solidFill>
                  <a:srgbClr val="000000"/>
                </a:solidFill>
              </a:rPr>
              <a:t>No. This only inhibits hyphal formation. This does not control the existence and abundance of yeast.</a:t>
            </a:r>
            <a:endParaRPr sz="1200">
              <a:solidFill>
                <a:srgbClr val="000000"/>
              </a:solidFill>
            </a:endParaRPr>
          </a:p>
          <a:p>
            <a:pPr marL="457200" lvl="0" indent="0" algn="l" rtl="0">
              <a:lnSpc>
                <a:spcPct val="100000"/>
              </a:lnSpc>
              <a:spcBef>
                <a:spcPts val="0"/>
              </a:spcBef>
              <a:spcAft>
                <a:spcPts val="0"/>
              </a:spcAft>
              <a:buNone/>
            </a:pPr>
            <a:endParaRPr sz="1200">
              <a:solidFill>
                <a:srgbClr val="000000"/>
              </a:solidFill>
            </a:endParaRPr>
          </a:p>
          <a:p>
            <a:pPr marL="457200" lvl="0" indent="-304800" algn="l" rtl="0">
              <a:lnSpc>
                <a:spcPct val="100000"/>
              </a:lnSpc>
              <a:spcBef>
                <a:spcPts val="0"/>
              </a:spcBef>
              <a:spcAft>
                <a:spcPts val="0"/>
              </a:spcAft>
              <a:buClr>
                <a:srgbClr val="000000"/>
              </a:buClr>
              <a:buSzPts val="1200"/>
              <a:buChar char="●"/>
            </a:pPr>
            <a:r>
              <a:rPr lang="en" sz="1200">
                <a:solidFill>
                  <a:srgbClr val="000000"/>
                </a:solidFill>
              </a:rPr>
              <a:t>What other organisms could be inhibited using this system?</a:t>
            </a:r>
            <a:endParaRPr sz="1200">
              <a:solidFill>
                <a:srgbClr val="000000"/>
              </a:solidFill>
            </a:endParaRPr>
          </a:p>
          <a:p>
            <a:pPr marL="457200" lvl="0" indent="0" algn="l" rtl="0">
              <a:lnSpc>
                <a:spcPct val="100000"/>
              </a:lnSpc>
              <a:spcBef>
                <a:spcPts val="0"/>
              </a:spcBef>
              <a:spcAft>
                <a:spcPts val="0"/>
              </a:spcAft>
              <a:buNone/>
            </a:pPr>
            <a:r>
              <a:rPr lang="en" sz="1200">
                <a:solidFill>
                  <a:srgbClr val="000000"/>
                </a:solidFill>
              </a:rPr>
              <a:t>Pseudomonas aeruginosa</a:t>
            </a:r>
            <a:endParaRPr sz="1200">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6"/>
          <p:cNvSpPr txBox="1">
            <a:spLocks noGrp="1"/>
          </p:cNvSpPr>
          <p:nvPr>
            <p:ph type="title"/>
          </p:nvPr>
        </p:nvSpPr>
        <p:spPr>
          <a:xfrm>
            <a:off x="311700" y="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Figure 1</a:t>
            </a:r>
            <a:endParaRPr/>
          </a:p>
        </p:txBody>
      </p:sp>
      <p:pic>
        <p:nvPicPr>
          <p:cNvPr id="238" name="Google Shape;238;p36"/>
          <p:cNvPicPr preferRelativeResize="0"/>
          <p:nvPr/>
        </p:nvPicPr>
        <p:blipFill>
          <a:blip r:embed="rId3">
            <a:alphaModFix/>
          </a:blip>
          <a:stretch>
            <a:fillRect/>
          </a:stretch>
        </p:blipFill>
        <p:spPr>
          <a:xfrm>
            <a:off x="922475" y="664950"/>
            <a:ext cx="7299050" cy="4329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7"/>
          <p:cNvSpPr txBox="1">
            <a:spLocks noGrp="1"/>
          </p:cNvSpPr>
          <p:nvPr>
            <p:ph type="title"/>
          </p:nvPr>
        </p:nvSpPr>
        <p:spPr>
          <a:xfrm>
            <a:off x="311700" y="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Figure 2</a:t>
            </a:r>
            <a:endParaRPr/>
          </a:p>
        </p:txBody>
      </p:sp>
      <p:pic>
        <p:nvPicPr>
          <p:cNvPr id="244" name="Google Shape;244;p37"/>
          <p:cNvPicPr preferRelativeResize="0"/>
          <p:nvPr/>
        </p:nvPicPr>
        <p:blipFill>
          <a:blip r:embed="rId3">
            <a:alphaModFix/>
          </a:blip>
          <a:stretch>
            <a:fillRect/>
          </a:stretch>
        </p:blipFill>
        <p:spPr>
          <a:xfrm>
            <a:off x="1432425" y="642750"/>
            <a:ext cx="6180252" cy="43703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8"/>
          <p:cNvSpPr txBox="1">
            <a:spLocks noGrp="1"/>
          </p:cNvSpPr>
          <p:nvPr>
            <p:ph type="title"/>
          </p:nvPr>
        </p:nvSpPr>
        <p:spPr>
          <a:xfrm>
            <a:off x="311700" y="-3607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Figure 3</a:t>
            </a:r>
            <a:endParaRPr/>
          </a:p>
        </p:txBody>
      </p:sp>
      <p:pic>
        <p:nvPicPr>
          <p:cNvPr id="250" name="Google Shape;250;p38"/>
          <p:cNvPicPr preferRelativeResize="0"/>
          <p:nvPr/>
        </p:nvPicPr>
        <p:blipFill>
          <a:blip r:embed="rId3">
            <a:alphaModFix/>
          </a:blip>
          <a:stretch>
            <a:fillRect/>
          </a:stretch>
        </p:blipFill>
        <p:spPr>
          <a:xfrm>
            <a:off x="1328775" y="671325"/>
            <a:ext cx="6425373" cy="43774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9"/>
          <p:cNvSpPr txBox="1">
            <a:spLocks noGrp="1"/>
          </p:cNvSpPr>
          <p:nvPr>
            <p:ph type="title"/>
          </p:nvPr>
        </p:nvSpPr>
        <p:spPr>
          <a:xfrm>
            <a:off x="311700" y="-502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Figure 4</a:t>
            </a:r>
            <a:endParaRPr/>
          </a:p>
        </p:txBody>
      </p:sp>
      <p:pic>
        <p:nvPicPr>
          <p:cNvPr id="256" name="Google Shape;256;p39"/>
          <p:cNvPicPr preferRelativeResize="0"/>
          <p:nvPr/>
        </p:nvPicPr>
        <p:blipFill>
          <a:blip r:embed="rId3">
            <a:alphaModFix/>
          </a:blip>
          <a:stretch>
            <a:fillRect/>
          </a:stretch>
        </p:blipFill>
        <p:spPr>
          <a:xfrm>
            <a:off x="1176400" y="565250"/>
            <a:ext cx="6542379" cy="445475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0"/>
          <p:cNvSpPr txBox="1">
            <a:spLocks noGrp="1"/>
          </p:cNvSpPr>
          <p:nvPr>
            <p:ph type="title"/>
          </p:nvPr>
        </p:nvSpPr>
        <p:spPr>
          <a:xfrm>
            <a:off x="311700" y="-1068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Figure 5</a:t>
            </a:r>
            <a:endParaRPr/>
          </a:p>
        </p:txBody>
      </p:sp>
      <p:pic>
        <p:nvPicPr>
          <p:cNvPr id="262" name="Google Shape;262;p40"/>
          <p:cNvPicPr preferRelativeResize="0"/>
          <p:nvPr/>
        </p:nvPicPr>
        <p:blipFill>
          <a:blip r:embed="rId3">
            <a:alphaModFix/>
          </a:blip>
          <a:stretch>
            <a:fillRect/>
          </a:stretch>
        </p:blipFill>
        <p:spPr>
          <a:xfrm>
            <a:off x="1470300" y="520550"/>
            <a:ext cx="5434875" cy="448332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1"/>
          <p:cNvSpPr txBox="1">
            <a:spLocks noGrp="1"/>
          </p:cNvSpPr>
          <p:nvPr>
            <p:ph type="title"/>
          </p:nvPr>
        </p:nvSpPr>
        <p:spPr>
          <a:xfrm>
            <a:off x="311700" y="-3607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Figure 1S</a:t>
            </a:r>
            <a:endParaRPr/>
          </a:p>
        </p:txBody>
      </p:sp>
      <p:pic>
        <p:nvPicPr>
          <p:cNvPr id="268" name="Google Shape;268;p41"/>
          <p:cNvPicPr preferRelativeResize="0"/>
          <p:nvPr/>
        </p:nvPicPr>
        <p:blipFill>
          <a:blip r:embed="rId3">
            <a:alphaModFix/>
          </a:blip>
          <a:stretch>
            <a:fillRect/>
          </a:stretch>
        </p:blipFill>
        <p:spPr>
          <a:xfrm>
            <a:off x="1458200" y="558925"/>
            <a:ext cx="5751201" cy="4457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Candida Albicans</a:t>
            </a:r>
            <a:r>
              <a:rPr lang="en"/>
              <a:t> Exhibits Morphological Plasticity </a:t>
            </a:r>
            <a:endParaRPr/>
          </a:p>
        </p:txBody>
      </p:sp>
      <p:sp>
        <p:nvSpPr>
          <p:cNvPr id="82" name="Google Shape;82;p15"/>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Images of hyphal form and yeast form</a:t>
            </a:r>
            <a:endParaRPr/>
          </a:p>
        </p:txBody>
      </p:sp>
      <p:pic>
        <p:nvPicPr>
          <p:cNvPr id="83" name="Google Shape;83;p15"/>
          <p:cNvPicPr preferRelativeResize="0"/>
          <p:nvPr/>
        </p:nvPicPr>
        <p:blipFill>
          <a:blip r:embed="rId3">
            <a:alphaModFix/>
          </a:blip>
          <a:stretch>
            <a:fillRect/>
          </a:stretch>
        </p:blipFill>
        <p:spPr>
          <a:xfrm>
            <a:off x="311700" y="837074"/>
            <a:ext cx="8520600" cy="4035725"/>
          </a:xfrm>
          <a:prstGeom prst="rect">
            <a:avLst/>
          </a:prstGeom>
          <a:noFill/>
          <a:ln>
            <a:noFill/>
          </a:ln>
        </p:spPr>
      </p:pic>
      <p:sp>
        <p:nvSpPr>
          <p:cNvPr id="84" name="Google Shape;84;p15"/>
          <p:cNvSpPr/>
          <p:nvPr/>
        </p:nvSpPr>
        <p:spPr>
          <a:xfrm>
            <a:off x="780525" y="2451675"/>
            <a:ext cx="1160700" cy="1281000"/>
          </a:xfrm>
          <a:prstGeom prst="ellipse">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7134850" y="2015625"/>
            <a:ext cx="1210800" cy="20613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5"/>
                                        </p:tgtEl>
                                        <p:attrNameLst>
                                          <p:attrName>style.visibility</p:attrName>
                                        </p:attrNameLst>
                                      </p:cBhvr>
                                      <p:to>
                                        <p:strVal val="visible"/>
                                      </p:to>
                                    </p:set>
                                    <p:animEffect transition="in" filter="fade">
                                      <p:cBhvr>
                                        <p:cTn id="12" dur="10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6"/>
          <p:cNvSpPr txBox="1">
            <a:spLocks noGrp="1"/>
          </p:cNvSpPr>
          <p:nvPr>
            <p:ph type="title"/>
          </p:nvPr>
        </p:nvSpPr>
        <p:spPr>
          <a:xfrm>
            <a:off x="581875" y="-601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Hypha </a:t>
            </a:r>
            <a:r>
              <a:rPr lang="en" i="1"/>
              <a:t>C. Albicans </a:t>
            </a:r>
            <a:r>
              <a:rPr lang="en"/>
              <a:t>Causes Epithelial Cell Death</a:t>
            </a:r>
            <a:endParaRPr/>
          </a:p>
        </p:txBody>
      </p:sp>
      <p:pic>
        <p:nvPicPr>
          <p:cNvPr id="91" name="Google Shape;91;p16"/>
          <p:cNvPicPr preferRelativeResize="0"/>
          <p:nvPr/>
        </p:nvPicPr>
        <p:blipFill>
          <a:blip r:embed="rId3">
            <a:alphaModFix/>
          </a:blip>
          <a:stretch>
            <a:fillRect/>
          </a:stretch>
        </p:blipFill>
        <p:spPr>
          <a:xfrm>
            <a:off x="581875" y="684500"/>
            <a:ext cx="8097776" cy="4342976"/>
          </a:xfrm>
          <a:prstGeom prst="rect">
            <a:avLst/>
          </a:prstGeom>
          <a:noFill/>
          <a:ln>
            <a:noFill/>
          </a:ln>
        </p:spPr>
      </p:pic>
      <p:sp>
        <p:nvSpPr>
          <p:cNvPr id="92" name="Google Shape;92;p16"/>
          <p:cNvSpPr/>
          <p:nvPr/>
        </p:nvSpPr>
        <p:spPr>
          <a:xfrm>
            <a:off x="4242875" y="2726100"/>
            <a:ext cx="1056600" cy="542400"/>
          </a:xfrm>
          <a:prstGeom prst="rect">
            <a:avLst/>
          </a:prstGeom>
          <a:noFill/>
          <a:ln w="3810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6"/>
          <p:cNvSpPr/>
          <p:nvPr/>
        </p:nvSpPr>
        <p:spPr>
          <a:xfrm>
            <a:off x="6586600" y="3039425"/>
            <a:ext cx="1023900" cy="999300"/>
          </a:xfrm>
          <a:prstGeom prst="rect">
            <a:avLst/>
          </a:prstGeom>
          <a:noFill/>
          <a:ln w="3810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1000"/>
                                        <p:tgtEl>
                                          <p:spTgt spid="9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3"/>
                                        </p:tgtEl>
                                        <p:attrNameLst>
                                          <p:attrName>style.visibility</p:attrName>
                                        </p:attrNameLst>
                                      </p:cBhvr>
                                      <p:to>
                                        <p:strVal val="visible"/>
                                      </p:to>
                                    </p:set>
                                    <p:animEffect transition="in" filter="fade">
                                      <p:cBhvr>
                                        <p:cTn id="12" dur="10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311700" y="1358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Candidalysin Causes Epithelial Cell Death</a:t>
            </a:r>
            <a:endParaRPr/>
          </a:p>
        </p:txBody>
      </p:sp>
      <p:pic>
        <p:nvPicPr>
          <p:cNvPr id="99" name="Google Shape;99;p17"/>
          <p:cNvPicPr preferRelativeResize="0"/>
          <p:nvPr/>
        </p:nvPicPr>
        <p:blipFill>
          <a:blip r:embed="rId3">
            <a:alphaModFix/>
          </a:blip>
          <a:stretch>
            <a:fillRect/>
          </a:stretch>
        </p:blipFill>
        <p:spPr>
          <a:xfrm>
            <a:off x="865476" y="826700"/>
            <a:ext cx="7460025" cy="4078150"/>
          </a:xfrm>
          <a:prstGeom prst="rect">
            <a:avLst/>
          </a:prstGeom>
          <a:noFill/>
          <a:ln>
            <a:noFill/>
          </a:ln>
        </p:spPr>
      </p:pic>
      <p:sp>
        <p:nvSpPr>
          <p:cNvPr id="100" name="Google Shape;100;p17"/>
          <p:cNvSpPr/>
          <p:nvPr/>
        </p:nvSpPr>
        <p:spPr>
          <a:xfrm>
            <a:off x="5134650" y="1325200"/>
            <a:ext cx="2049600" cy="920100"/>
          </a:xfrm>
          <a:prstGeom prst="rect">
            <a:avLst/>
          </a:prstGeom>
          <a:noFill/>
          <a:ln w="762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8"/>
          <p:cNvSpPr txBox="1">
            <a:spLocks noGrp="1"/>
          </p:cNvSpPr>
          <p:nvPr>
            <p:ph type="title"/>
          </p:nvPr>
        </p:nvSpPr>
        <p:spPr>
          <a:xfrm>
            <a:off x="311700" y="-48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Synthetic </a:t>
            </a:r>
            <a:r>
              <a:rPr lang="en" i="1"/>
              <a:t>E. coli</a:t>
            </a:r>
            <a:r>
              <a:rPr lang="en"/>
              <a:t> Can Sense and Inhibit Yeast Hypha Formation</a:t>
            </a:r>
            <a:endParaRPr/>
          </a:p>
        </p:txBody>
      </p:sp>
      <p:pic>
        <p:nvPicPr>
          <p:cNvPr id="106" name="Google Shape;106;p18"/>
          <p:cNvPicPr preferRelativeResize="0"/>
          <p:nvPr/>
        </p:nvPicPr>
        <p:blipFill>
          <a:blip r:embed="rId3">
            <a:alphaModFix/>
          </a:blip>
          <a:stretch>
            <a:fillRect/>
          </a:stretch>
        </p:blipFill>
        <p:spPr>
          <a:xfrm>
            <a:off x="1039563" y="1063650"/>
            <a:ext cx="7064875" cy="3971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9"/>
          <p:cNvSpPr txBox="1">
            <a:spLocks noGrp="1"/>
          </p:cNvSpPr>
          <p:nvPr>
            <p:ph type="title"/>
          </p:nvPr>
        </p:nvSpPr>
        <p:spPr>
          <a:xfrm>
            <a:off x="311700" y="589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E. Coli</a:t>
            </a:r>
            <a:r>
              <a:rPr lang="en"/>
              <a:t> </a:t>
            </a:r>
            <a:r>
              <a:rPr lang="en" i="1"/>
              <a:t>(W) </a:t>
            </a:r>
            <a:r>
              <a:rPr lang="en"/>
              <a:t>Uses 4-Hydroxyphenylacetic Acid (HPA) to Sense Presence of </a:t>
            </a:r>
            <a:r>
              <a:rPr lang="en" i="1"/>
              <a:t>Candida Albicans</a:t>
            </a:r>
            <a:r>
              <a:rPr lang="en"/>
              <a:t> </a:t>
            </a:r>
            <a:endParaRPr/>
          </a:p>
        </p:txBody>
      </p:sp>
      <p:pic>
        <p:nvPicPr>
          <p:cNvPr id="112" name="Google Shape;112;p19"/>
          <p:cNvPicPr preferRelativeResize="0"/>
          <p:nvPr/>
        </p:nvPicPr>
        <p:blipFill rotWithShape="1">
          <a:blip r:embed="rId3">
            <a:alphaModFix/>
          </a:blip>
          <a:srcRect t="7171" r="52153" b="27160"/>
          <a:stretch/>
        </p:blipFill>
        <p:spPr>
          <a:xfrm>
            <a:off x="187600" y="1406525"/>
            <a:ext cx="3273575" cy="3433599"/>
          </a:xfrm>
          <a:prstGeom prst="rect">
            <a:avLst/>
          </a:prstGeom>
          <a:noFill/>
          <a:ln>
            <a:noFill/>
          </a:ln>
        </p:spPr>
      </p:pic>
      <p:sp>
        <p:nvSpPr>
          <p:cNvPr id="113" name="Google Shape;113;p19"/>
          <p:cNvSpPr/>
          <p:nvPr/>
        </p:nvSpPr>
        <p:spPr>
          <a:xfrm>
            <a:off x="1572000" y="1999050"/>
            <a:ext cx="634200" cy="572700"/>
          </a:xfrm>
          <a:prstGeom prst="ellipse">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 name="Google Shape;114;p19"/>
          <p:cNvPicPr preferRelativeResize="0"/>
          <p:nvPr/>
        </p:nvPicPr>
        <p:blipFill>
          <a:blip r:embed="rId4">
            <a:alphaModFix/>
          </a:blip>
          <a:stretch>
            <a:fillRect/>
          </a:stretch>
        </p:blipFill>
        <p:spPr>
          <a:xfrm>
            <a:off x="4343700" y="1737475"/>
            <a:ext cx="4374450" cy="2413175"/>
          </a:xfrm>
          <a:prstGeom prst="rect">
            <a:avLst/>
          </a:prstGeom>
          <a:noFill/>
          <a:ln>
            <a:noFill/>
          </a:ln>
        </p:spPr>
      </p:pic>
      <p:cxnSp>
        <p:nvCxnSpPr>
          <p:cNvPr id="115" name="Google Shape;115;p19"/>
          <p:cNvCxnSpPr>
            <a:stCxn id="113" idx="6"/>
            <a:endCxn id="114" idx="1"/>
          </p:cNvCxnSpPr>
          <p:nvPr/>
        </p:nvCxnSpPr>
        <p:spPr>
          <a:xfrm>
            <a:off x="2206200" y="2285400"/>
            <a:ext cx="2137500" cy="658800"/>
          </a:xfrm>
          <a:prstGeom prst="straightConnector1">
            <a:avLst/>
          </a:prstGeom>
          <a:noFill/>
          <a:ln w="38100" cap="flat" cmpd="sng">
            <a:solidFill>
              <a:srgbClr val="00FF00"/>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1000"/>
                                        <p:tgtEl>
                                          <p:spTgt spid="113"/>
                                        </p:tgtEl>
                                      </p:cBhvr>
                                    </p:animEffect>
                                  </p:childTnLst>
                                </p:cTn>
                              </p:par>
                              <p:par>
                                <p:cTn id="8" presetID="10" presetClass="entr" presetSubtype="0" fill="hold" nodeType="withEffect">
                                  <p:stCondLst>
                                    <p:cond delay="0"/>
                                  </p:stCondLst>
                                  <p:childTnLst>
                                    <p:set>
                                      <p:cBhvr>
                                        <p:cTn id="9" dur="1" fill="hold">
                                          <p:stCondLst>
                                            <p:cond delay="0"/>
                                          </p:stCondLst>
                                        </p:cTn>
                                        <p:tgtEl>
                                          <p:spTgt spid="115"/>
                                        </p:tgtEl>
                                        <p:attrNameLst>
                                          <p:attrName>style.visibility</p:attrName>
                                        </p:attrNameLst>
                                      </p:cBhvr>
                                      <p:to>
                                        <p:strVal val="visible"/>
                                      </p:to>
                                    </p:set>
                                    <p:animEffect transition="in" filter="fade">
                                      <p:cBhvr>
                                        <p:cTn id="10" dur="1000"/>
                                        <p:tgtEl>
                                          <p:spTgt spid="1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4"/>
                                        </p:tgtEl>
                                        <p:attrNameLst>
                                          <p:attrName>style.visibility</p:attrName>
                                        </p:attrNameLst>
                                      </p:cBhvr>
                                      <p:to>
                                        <p:strVal val="visible"/>
                                      </p:to>
                                    </p:set>
                                    <p:animEffect transition="in" filter="fade">
                                      <p:cBhvr>
                                        <p:cTn id="15" dur="10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0"/>
          <p:cNvSpPr txBox="1">
            <a:spLocks noGrp="1"/>
          </p:cNvSpPr>
          <p:nvPr>
            <p:ph type="title"/>
          </p:nvPr>
        </p:nvSpPr>
        <p:spPr>
          <a:xfrm>
            <a:off x="336050" y="-1448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HPA is Produced in </a:t>
            </a:r>
            <a:r>
              <a:rPr lang="en" i="1"/>
              <a:t>C. albicans</a:t>
            </a:r>
            <a:r>
              <a:rPr lang="en"/>
              <a:t> and Increases With Tyrosine Supplementation </a:t>
            </a:r>
            <a:endParaRPr/>
          </a:p>
        </p:txBody>
      </p:sp>
      <p:pic>
        <p:nvPicPr>
          <p:cNvPr id="121" name="Google Shape;121;p20"/>
          <p:cNvPicPr preferRelativeResize="0"/>
          <p:nvPr/>
        </p:nvPicPr>
        <p:blipFill rotWithShape="1">
          <a:blip r:embed="rId3">
            <a:alphaModFix/>
          </a:blip>
          <a:srcRect r="54273" b="51781"/>
          <a:stretch/>
        </p:blipFill>
        <p:spPr>
          <a:xfrm>
            <a:off x="1912338" y="1060200"/>
            <a:ext cx="5319325" cy="3963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1"/>
          <p:cNvSpPr txBox="1">
            <a:spLocks noGrp="1"/>
          </p:cNvSpPr>
          <p:nvPr>
            <p:ph type="title"/>
          </p:nvPr>
        </p:nvSpPr>
        <p:spPr>
          <a:xfrm>
            <a:off x="311700" y="-1075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E. coli</a:t>
            </a:r>
            <a:r>
              <a:rPr lang="en"/>
              <a:t> W HPA Transporter and Transcription Factor are Sufficient for Creation of HPA Sensor</a:t>
            </a:r>
            <a:endParaRPr/>
          </a:p>
        </p:txBody>
      </p:sp>
      <p:pic>
        <p:nvPicPr>
          <p:cNvPr id="127" name="Google Shape;127;p21"/>
          <p:cNvPicPr preferRelativeResize="0"/>
          <p:nvPr/>
        </p:nvPicPr>
        <p:blipFill rotWithShape="1">
          <a:blip r:embed="rId3">
            <a:alphaModFix/>
          </a:blip>
          <a:srcRect l="1494" t="1758" r="1436"/>
          <a:stretch/>
        </p:blipFill>
        <p:spPr>
          <a:xfrm>
            <a:off x="4464075" y="1334925"/>
            <a:ext cx="4594725" cy="3641100"/>
          </a:xfrm>
          <a:prstGeom prst="rect">
            <a:avLst/>
          </a:prstGeom>
          <a:noFill/>
          <a:ln>
            <a:noFill/>
          </a:ln>
        </p:spPr>
      </p:pic>
      <p:pic>
        <p:nvPicPr>
          <p:cNvPr id="128" name="Google Shape;128;p21"/>
          <p:cNvPicPr preferRelativeResize="0"/>
          <p:nvPr/>
        </p:nvPicPr>
        <p:blipFill rotWithShape="1">
          <a:blip r:embed="rId4">
            <a:alphaModFix/>
          </a:blip>
          <a:srcRect l="44861" b="52905"/>
          <a:stretch/>
        </p:blipFill>
        <p:spPr>
          <a:xfrm>
            <a:off x="0" y="1364800"/>
            <a:ext cx="4431376" cy="3581351"/>
          </a:xfrm>
          <a:prstGeom prst="rect">
            <a:avLst/>
          </a:prstGeom>
          <a:noFill/>
          <a:ln>
            <a:noFill/>
          </a:ln>
        </p:spPr>
      </p:pic>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2123</Words>
  <Application>Microsoft Office PowerPoint</Application>
  <PresentationFormat>On-screen Show (16:9)</PresentationFormat>
  <Paragraphs>213</Paragraphs>
  <Slides>29</Slides>
  <Notes>29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PT Sans Narrow</vt:lpstr>
      <vt:lpstr>Open Sans</vt:lpstr>
      <vt:lpstr>Tropic</vt:lpstr>
      <vt:lpstr>A Synthetic System That Senses Candida albicans and Inhibits Virulence Factors</vt:lpstr>
      <vt:lpstr>Candida Albicans Has Serious Health Implications</vt:lpstr>
      <vt:lpstr>Candida Albicans Exhibits Morphological Plasticity </vt:lpstr>
      <vt:lpstr>Hypha C. Albicans Causes Epithelial Cell Death</vt:lpstr>
      <vt:lpstr>Candidalysin Causes Epithelial Cell Death</vt:lpstr>
      <vt:lpstr>Synthetic E. coli Can Sense and Inhibit Yeast Hypha Formation</vt:lpstr>
      <vt:lpstr>E. Coli (W) Uses 4-Hydroxyphenylacetic Acid (HPA) to Sense Presence of Candida Albicans </vt:lpstr>
      <vt:lpstr>HPA is Produced in C. albicans and Increases With Tyrosine Supplementation </vt:lpstr>
      <vt:lpstr>E. coli W HPA Transporter and Transcription Factor are Sufficient for Creation of HPA Sensor</vt:lpstr>
      <vt:lpstr>HPA Sensor Plasmid Exhibits Increased Fluorescence in Close Proximity to C. albicans </vt:lpstr>
      <vt:lpstr>Cis-2-Dodecenoic Acid (BDSF) Inhibits Hypha Formation</vt:lpstr>
      <vt:lpstr>Expression of rpfF in E. coli Results in Production of Hypha Inhibitor</vt:lpstr>
      <vt:lpstr>Expression of BDSF in E. coli is Sufficient to Inhibit Hypha Formation</vt:lpstr>
      <vt:lpstr>BDSF Inhibition of Hypha Formation Reduces Expression of Virulence Factor Candidalysin</vt:lpstr>
      <vt:lpstr>BDSF Production Prevents Attack of C. albicans Hypha on Caco-2 Epithelial Cells</vt:lpstr>
      <vt:lpstr>Increasing BDSF Supplementation Decreases Caco-2 Epithelial Cell Damage</vt:lpstr>
      <vt:lpstr>C. albicans Induces Caco-2 Epithelial Cell Damage</vt:lpstr>
      <vt:lpstr>E. Coli Can Be Engineered to Combine HPA Sensor and rpfF Plasmid </vt:lpstr>
      <vt:lpstr>Induction With HPA Stimulates Production of BDSF in Mouse E. Coli Strain NGF-1</vt:lpstr>
      <vt:lpstr>Sense-and-Respond System Decreases C. albicans-Mediated Damage of Mouse Epithelial Cells</vt:lpstr>
      <vt:lpstr>Sense-and-Respond System Causes Significant Reduction in Hypha Formation vs. Control</vt:lpstr>
      <vt:lpstr>The Functional System Reduces Expression of Virulence Factor Candidalysin  </vt:lpstr>
      <vt:lpstr>Journal Club Discussion Points </vt:lpstr>
      <vt:lpstr>Figure 1</vt:lpstr>
      <vt:lpstr>Figure 2</vt:lpstr>
      <vt:lpstr>Figure 3</vt:lpstr>
      <vt:lpstr>Figure 4</vt:lpstr>
      <vt:lpstr>Figure 5</vt:lpstr>
      <vt:lpstr>Figure 1S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Synthetic System That Senses Candida albicans and Inhibits Virulence Factors</dc:title>
  <cp:lastModifiedBy>Raghav, Yogindra</cp:lastModifiedBy>
  <cp:revision>1</cp:revision>
  <dcterms:modified xsi:type="dcterms:W3CDTF">2019-03-10T23:17:02Z</dcterms:modified>
</cp:coreProperties>
</file>